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27"/>
  </p:notesMasterIdLst>
  <p:handoutMasterIdLst>
    <p:handoutMasterId r:id="rId28"/>
  </p:handoutMasterIdLst>
  <p:sldIdLst>
    <p:sldId id="256" r:id="rId2"/>
    <p:sldId id="257" r:id="rId3"/>
    <p:sldId id="258" r:id="rId4"/>
    <p:sldId id="259" r:id="rId5"/>
    <p:sldId id="264" r:id="rId6"/>
    <p:sldId id="278" r:id="rId7"/>
    <p:sldId id="260" r:id="rId8"/>
    <p:sldId id="266" r:id="rId9"/>
    <p:sldId id="267" r:id="rId10"/>
    <p:sldId id="261" r:id="rId11"/>
    <p:sldId id="279" r:id="rId12"/>
    <p:sldId id="280" r:id="rId13"/>
    <p:sldId id="281" r:id="rId14"/>
    <p:sldId id="262" r:id="rId15"/>
    <p:sldId id="263" r:id="rId16"/>
    <p:sldId id="268" r:id="rId17"/>
    <p:sldId id="277" r:id="rId18"/>
    <p:sldId id="269" r:id="rId19"/>
    <p:sldId id="276" r:id="rId20"/>
    <p:sldId id="270" r:id="rId21"/>
    <p:sldId id="271" r:id="rId22"/>
    <p:sldId id="272" r:id="rId23"/>
    <p:sldId id="273" r:id="rId24"/>
    <p:sldId id="274" r:id="rId25"/>
    <p:sldId id="2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9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78816B-55B0-7141-88A4-2F34ACF6648F}" type="datetimeFigureOut">
              <a:rPr lang="en-US" smtClean="0"/>
              <a:pPr/>
              <a:t>3/12/14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BDBF11-CD9D-A14F-ABBC-684104CA1D5E}" type="slidenum">
              <a:rPr lang="en-US" smtClean="0"/>
              <a:pPr/>
              <a:t>‹#›</a:t>
            </a:fld>
            <a:endParaRPr lang="en-US"/>
          </a:p>
        </p:txBody>
      </p:sp>
    </p:spTree>
    <p:extLst>
      <p:ext uri="{BB962C8B-B14F-4D97-AF65-F5344CB8AC3E}">
        <p14:creationId xmlns:p14="http://schemas.microsoft.com/office/powerpoint/2010/main" val="30519735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BDD7F4-1957-DD4B-A40B-AB119E15435D}" type="datetimeFigureOut">
              <a:rPr lang="en-US" smtClean="0"/>
              <a:pPr/>
              <a:t>3/12/14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B4CB7A-2E6F-D847-9CC5-63C1C0640691}" type="slidenum">
              <a:rPr lang="en-US" smtClean="0"/>
              <a:pPr/>
              <a:t>‹#›</a:t>
            </a:fld>
            <a:endParaRPr lang="en-US"/>
          </a:p>
        </p:txBody>
      </p:sp>
    </p:spTree>
    <p:extLst>
      <p:ext uri="{BB962C8B-B14F-4D97-AF65-F5344CB8AC3E}">
        <p14:creationId xmlns:p14="http://schemas.microsoft.com/office/powerpoint/2010/main" val="20284237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B4CB7A-2E6F-D847-9CC5-63C1C0640691}"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B4CB7A-2E6F-D847-9CC5-63C1C0640691}"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B4CB7A-2E6F-D847-9CC5-63C1C0640691}"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GB"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B0FCED9-9862-C548-81EB-76EA2CC21E42}" type="datetimeFigureOut">
              <a:rPr lang="en-US" smtClean="0"/>
              <a:pPr/>
              <a:t>3/12/14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8AD2A97-446E-7247-9B19-E5F130B2C8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1B0FCED9-9862-C548-81EB-76EA2CC21E42}" type="datetimeFigureOut">
              <a:rPr lang="en-US" smtClean="0"/>
              <a:pPr/>
              <a:t>3/12/14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D2A97-446E-7247-9B19-E5F130B2C8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1B0FCED9-9862-C548-81EB-76EA2CC21E42}" type="datetimeFigureOut">
              <a:rPr lang="en-US" smtClean="0"/>
              <a:pPr/>
              <a:t>3/12/14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D2A97-446E-7247-9B19-E5F130B2C8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4"/>
          </p:nvPr>
        </p:nvSpPr>
        <p:spPr/>
        <p:txBody>
          <a:bodyPr rtlCol="0"/>
          <a:lstStyle/>
          <a:p>
            <a:fld id="{1B0FCED9-9862-C548-81EB-76EA2CC21E42}" type="datetimeFigureOut">
              <a:rPr lang="en-US" smtClean="0"/>
              <a:pPr/>
              <a:t>3/12/14</a:t>
            </a:fld>
            <a:endParaRPr lang="en-US"/>
          </a:p>
        </p:txBody>
      </p:sp>
      <p:sp>
        <p:nvSpPr>
          <p:cNvPr id="9" name="Slide Number Placeholder 8"/>
          <p:cNvSpPr>
            <a:spLocks noGrp="1"/>
          </p:cNvSpPr>
          <p:nvPr>
            <p:ph type="sldNum" sz="quarter" idx="15"/>
          </p:nvPr>
        </p:nvSpPr>
        <p:spPr/>
        <p:txBody>
          <a:bodyPr rtlCol="0"/>
          <a:lstStyle/>
          <a:p>
            <a:fld id="{38AD2A97-446E-7247-9B19-E5F130B2C8D6}"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B0FCED9-9862-C548-81EB-76EA2CC21E42}" type="datetimeFigureOut">
              <a:rPr lang="en-US" smtClean="0"/>
              <a:pPr/>
              <a:t>3/12/14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8AD2A97-446E-7247-9B19-E5F130B2C8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5" name="Date Placeholder 4"/>
          <p:cNvSpPr>
            <a:spLocks noGrp="1"/>
          </p:cNvSpPr>
          <p:nvPr>
            <p:ph type="dt" sz="half" idx="10"/>
          </p:nvPr>
        </p:nvSpPr>
        <p:spPr/>
        <p:txBody>
          <a:bodyPr/>
          <a:lstStyle/>
          <a:p>
            <a:fld id="{1B0FCED9-9862-C548-81EB-76EA2CC21E42}" type="datetimeFigureOut">
              <a:rPr lang="en-US" smtClean="0"/>
              <a:pPr/>
              <a:t>3/12/14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AD2A97-446E-7247-9B19-E5F130B2C8D6}"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GB" smtClean="0"/>
              <a:t>Click to edit Master title style</a:t>
            </a:r>
            <a:endParaRPr kumimoji="0" lang="en-US"/>
          </a:p>
        </p:txBody>
      </p:sp>
      <p:sp>
        <p:nvSpPr>
          <p:cNvPr id="7" name="Date Placeholder 6"/>
          <p:cNvSpPr>
            <a:spLocks noGrp="1"/>
          </p:cNvSpPr>
          <p:nvPr>
            <p:ph type="dt" sz="half" idx="10"/>
          </p:nvPr>
        </p:nvSpPr>
        <p:spPr/>
        <p:txBody>
          <a:bodyPr/>
          <a:lstStyle/>
          <a:p>
            <a:fld id="{1B0FCED9-9862-C548-81EB-76EA2CC21E42}" type="datetimeFigureOut">
              <a:rPr lang="en-US" smtClean="0"/>
              <a:pPr/>
              <a:t>3/12/14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AD2A97-446E-7247-9B19-E5F130B2C8D6}"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6" name="Date Placeholder 5"/>
          <p:cNvSpPr>
            <a:spLocks noGrp="1"/>
          </p:cNvSpPr>
          <p:nvPr>
            <p:ph type="dt" sz="half" idx="10"/>
          </p:nvPr>
        </p:nvSpPr>
        <p:spPr/>
        <p:txBody>
          <a:bodyPr rtlCol="0"/>
          <a:lstStyle/>
          <a:p>
            <a:fld id="{1B0FCED9-9862-C548-81EB-76EA2CC21E42}" type="datetimeFigureOut">
              <a:rPr lang="en-US" smtClean="0"/>
              <a:pPr/>
              <a:t>3/12/14</a:t>
            </a:fld>
            <a:endParaRPr lang="en-US"/>
          </a:p>
        </p:txBody>
      </p:sp>
      <p:sp>
        <p:nvSpPr>
          <p:cNvPr id="7" name="Slide Number Placeholder 6"/>
          <p:cNvSpPr>
            <a:spLocks noGrp="1"/>
          </p:cNvSpPr>
          <p:nvPr>
            <p:ph type="sldNum" sz="quarter" idx="11"/>
          </p:nvPr>
        </p:nvSpPr>
        <p:spPr/>
        <p:txBody>
          <a:bodyPr rtlCol="0"/>
          <a:lstStyle/>
          <a:p>
            <a:fld id="{38AD2A97-446E-7247-9B19-E5F130B2C8D6}"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0FCED9-9862-C548-81EB-76EA2CC21E42}" type="datetimeFigureOut">
              <a:rPr lang="en-US" smtClean="0"/>
              <a:pPr/>
              <a:t>3/12/14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AD2A97-446E-7247-9B19-E5F130B2C8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21" name="Date Placeholder 20"/>
          <p:cNvSpPr>
            <a:spLocks noGrp="1"/>
          </p:cNvSpPr>
          <p:nvPr>
            <p:ph type="dt" sz="half" idx="14"/>
          </p:nvPr>
        </p:nvSpPr>
        <p:spPr/>
        <p:txBody>
          <a:bodyPr rtlCol="0"/>
          <a:lstStyle/>
          <a:p>
            <a:fld id="{1B0FCED9-9862-C548-81EB-76EA2CC21E42}" type="datetimeFigureOut">
              <a:rPr lang="en-US" smtClean="0"/>
              <a:pPr/>
              <a:t>3/12/14</a:t>
            </a:fld>
            <a:endParaRPr lang="en-US"/>
          </a:p>
        </p:txBody>
      </p:sp>
      <p:sp>
        <p:nvSpPr>
          <p:cNvPr id="22" name="Slide Number Placeholder 21"/>
          <p:cNvSpPr>
            <a:spLocks noGrp="1"/>
          </p:cNvSpPr>
          <p:nvPr>
            <p:ph type="sldNum" sz="quarter" idx="15"/>
          </p:nvPr>
        </p:nvSpPr>
        <p:spPr/>
        <p:txBody>
          <a:bodyPr rtlCol="0"/>
          <a:lstStyle/>
          <a:p>
            <a:fld id="{38AD2A97-446E-7247-9B19-E5F130B2C8D6}"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GB"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B0FCED9-9862-C548-81EB-76EA2CC21E42}" type="datetimeFigureOut">
              <a:rPr lang="en-US" smtClean="0"/>
              <a:pPr/>
              <a:t>3/12/14</a:t>
            </a:fld>
            <a:endParaRPr lang="en-US"/>
          </a:p>
        </p:txBody>
      </p:sp>
      <p:sp>
        <p:nvSpPr>
          <p:cNvPr id="18" name="Slide Number Placeholder 17"/>
          <p:cNvSpPr>
            <a:spLocks noGrp="1"/>
          </p:cNvSpPr>
          <p:nvPr>
            <p:ph type="sldNum" sz="quarter" idx="11"/>
          </p:nvPr>
        </p:nvSpPr>
        <p:spPr/>
        <p:txBody>
          <a:bodyPr rtlCol="0"/>
          <a:lstStyle/>
          <a:p>
            <a:fld id="{38AD2A97-446E-7247-9B19-E5F130B2C8D6}"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0FCED9-9862-C548-81EB-76EA2CC21E42}" type="datetimeFigureOut">
              <a:rPr lang="en-US" smtClean="0"/>
              <a:pPr/>
              <a:t>3/12/14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8AD2A97-446E-7247-9B19-E5F130B2C8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oils.tfrec.wsu.edu/webnutritiongood/soilprops/04CEC.ht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tf-split.hr/periodni/en/abc/kpt.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Environmental chemistry</a:t>
            </a:r>
            <a:endParaRPr lang="en-US" sz="3600" dirty="0"/>
          </a:p>
        </p:txBody>
      </p:sp>
      <p:sp>
        <p:nvSpPr>
          <p:cNvPr id="3" name="Subtitle 2"/>
          <p:cNvSpPr>
            <a:spLocks noGrp="1"/>
          </p:cNvSpPr>
          <p:nvPr>
            <p:ph type="subTitle" idx="1"/>
          </p:nvPr>
        </p:nvSpPr>
        <p:spPr/>
        <p:txBody>
          <a:bodyPr>
            <a:normAutofit/>
          </a:bodyPr>
          <a:lstStyle/>
          <a:p>
            <a:r>
              <a:rPr lang="en-US" sz="3600" dirty="0" smtClean="0"/>
              <a:t>E 12. water and soil</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t>Solubility product expression calculations</a:t>
            </a:r>
            <a:endParaRPr lang="en-US" dirty="0"/>
          </a:p>
        </p:txBody>
      </p:sp>
      <p:sp>
        <p:nvSpPr>
          <p:cNvPr id="3" name="Content Placeholder 2"/>
          <p:cNvSpPr>
            <a:spLocks noGrp="1"/>
          </p:cNvSpPr>
          <p:nvPr>
            <p:ph sz="quarter" idx="1"/>
          </p:nvPr>
        </p:nvSpPr>
        <p:spPr>
          <a:xfrm>
            <a:off x="457200" y="1360586"/>
            <a:ext cx="7914136" cy="5113366"/>
          </a:xfrm>
        </p:spPr>
        <p:txBody>
          <a:bodyPr>
            <a:normAutofit lnSpcReduction="10000"/>
          </a:bodyPr>
          <a:lstStyle/>
          <a:p>
            <a:pPr>
              <a:buNone/>
            </a:pPr>
            <a:r>
              <a:rPr lang="en-US" i="1" dirty="0" smtClean="0"/>
              <a:t>The solubility of a compound if </a:t>
            </a:r>
            <a:r>
              <a:rPr lang="en-US" i="1" dirty="0" err="1" smtClean="0"/>
              <a:t>K</a:t>
            </a:r>
            <a:r>
              <a:rPr lang="en-US" i="1" baseline="-25000" dirty="0" err="1" smtClean="0"/>
              <a:t>sp</a:t>
            </a:r>
            <a:r>
              <a:rPr lang="en-US" i="1" dirty="0" smtClean="0"/>
              <a:t> is given  </a:t>
            </a:r>
            <a:endParaRPr lang="en-GB" dirty="0" smtClean="0"/>
          </a:p>
          <a:p>
            <a:pPr>
              <a:buNone/>
            </a:pPr>
            <a:endParaRPr lang="en-GB" dirty="0" smtClean="0"/>
          </a:p>
          <a:p>
            <a:r>
              <a:rPr lang="en-US" dirty="0" smtClean="0">
                <a:latin typeface="Arial"/>
                <a:cs typeface="Arial"/>
              </a:rPr>
              <a:t>For this we need to know the solubility or concentration of the metal ion and then use the ratio of the metal ion to the compound.</a:t>
            </a:r>
            <a:endParaRPr lang="en-GB" dirty="0" smtClean="0">
              <a:latin typeface="Arial"/>
              <a:cs typeface="Arial"/>
            </a:endParaRPr>
          </a:p>
          <a:p>
            <a:r>
              <a:rPr lang="en-US" dirty="0" smtClean="0">
                <a:latin typeface="Arial"/>
                <a:cs typeface="Arial"/>
              </a:rPr>
              <a:t>In all three examples in the table above the solubility of the metal ion is also equal to the solubility of the salt MX as they are in a 1:1 ratio.</a:t>
            </a:r>
            <a:endParaRPr lang="en-GB" dirty="0" smtClean="0">
              <a:latin typeface="Arial"/>
              <a:cs typeface="Arial"/>
            </a:endParaRPr>
          </a:p>
          <a:p>
            <a:r>
              <a:rPr lang="en-US" dirty="0" smtClean="0">
                <a:latin typeface="Arial"/>
                <a:cs typeface="Arial"/>
              </a:rPr>
              <a:t>Therefore, if the ratio of M</a:t>
            </a:r>
            <a:r>
              <a:rPr lang="en-US" baseline="30000" dirty="0" smtClean="0">
                <a:latin typeface="Arial"/>
                <a:cs typeface="Arial"/>
              </a:rPr>
              <a:t>+</a:t>
            </a:r>
            <a:r>
              <a:rPr lang="en-US" dirty="0" smtClean="0">
                <a:latin typeface="Arial"/>
                <a:cs typeface="Arial"/>
              </a:rPr>
              <a:t> : MX is 1 : 1  the solubility of a salt compound, </a:t>
            </a:r>
            <a:r>
              <a:rPr lang="en-US" dirty="0" err="1" smtClean="0">
                <a:latin typeface="Arial"/>
                <a:cs typeface="Arial"/>
              </a:rPr>
              <a:t>s</a:t>
            </a:r>
            <a:r>
              <a:rPr lang="en-US" dirty="0" smtClean="0">
                <a:latin typeface="Arial"/>
                <a:cs typeface="Arial"/>
              </a:rPr>
              <a:t>, at a given temperature can be calculated from its solubility product in exactly the same way as the calculation of the metal ion concentration as shown in the table below. </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45377"/>
          </a:xfrm>
        </p:spPr>
        <p:txBody>
          <a:bodyPr/>
          <a:lstStyle/>
          <a:p>
            <a:r>
              <a:rPr lang="en-US" dirty="0" smtClean="0"/>
              <a:t>Common ion effect</a:t>
            </a:r>
            <a:endParaRPr lang="en-US" dirty="0"/>
          </a:p>
        </p:txBody>
      </p:sp>
      <p:sp>
        <p:nvSpPr>
          <p:cNvPr id="3" name="Content Placeholder 2"/>
          <p:cNvSpPr>
            <a:spLocks noGrp="1"/>
          </p:cNvSpPr>
          <p:nvPr>
            <p:ph sz="quarter" idx="1"/>
          </p:nvPr>
        </p:nvSpPr>
        <p:spPr>
          <a:xfrm>
            <a:off x="272133" y="1101427"/>
            <a:ext cx="8202873" cy="5558964"/>
          </a:xfrm>
        </p:spPr>
        <p:txBody>
          <a:bodyPr>
            <a:normAutofit fontScale="92500" lnSpcReduction="20000"/>
          </a:bodyPr>
          <a:lstStyle/>
          <a:p>
            <a:r>
              <a:rPr lang="en-US" dirty="0" smtClean="0">
                <a:latin typeface="Arial"/>
                <a:cs typeface="Arial"/>
              </a:rPr>
              <a:t>To precipitate out a salt, the product of the concentrations of its aqueous ions needs to be greater than the solubility product constant.  In that case the equilibrium shifts to the left producing more insoluble salt (</a:t>
            </a:r>
            <a:r>
              <a:rPr lang="en-US" dirty="0" err="1" smtClean="0">
                <a:latin typeface="Arial"/>
                <a:cs typeface="Arial"/>
              </a:rPr>
              <a:t>s</a:t>
            </a:r>
            <a:r>
              <a:rPr lang="en-US" dirty="0" smtClean="0">
                <a:latin typeface="Arial"/>
                <a:cs typeface="Arial"/>
              </a:rPr>
              <a:t>) and decreasing the concentration of the aqueous ions. </a:t>
            </a:r>
            <a:endParaRPr lang="en-GB" dirty="0" smtClean="0">
              <a:latin typeface="Arial"/>
              <a:cs typeface="Arial"/>
            </a:endParaRPr>
          </a:p>
          <a:p>
            <a:pPr>
              <a:buNone/>
            </a:pPr>
            <a:endParaRPr lang="en-GB" dirty="0" smtClean="0">
              <a:latin typeface="Arial"/>
              <a:cs typeface="Arial"/>
            </a:endParaRPr>
          </a:p>
          <a:p>
            <a:r>
              <a:rPr lang="en-US" dirty="0" smtClean="0">
                <a:latin typeface="Arial"/>
                <a:cs typeface="Arial"/>
              </a:rPr>
              <a:t>In practical terms, if a metal ion, e.g. Cr</a:t>
            </a:r>
            <a:r>
              <a:rPr lang="en-US" baseline="30000" dirty="0" smtClean="0">
                <a:latin typeface="Arial"/>
                <a:cs typeface="Arial"/>
              </a:rPr>
              <a:t>3+</a:t>
            </a:r>
            <a:r>
              <a:rPr lang="en-US" dirty="0" smtClean="0">
                <a:latin typeface="Arial"/>
                <a:cs typeface="Arial"/>
              </a:rPr>
              <a:t>, needs to be removed from a solution, then another solution with the same non-metal ion, e.g. OH</a:t>
            </a:r>
            <a:r>
              <a:rPr lang="en-US" baseline="30000" dirty="0" smtClean="0">
                <a:latin typeface="Arial"/>
                <a:cs typeface="Arial"/>
              </a:rPr>
              <a:t>-</a:t>
            </a:r>
            <a:r>
              <a:rPr lang="en-US" dirty="0" smtClean="0">
                <a:latin typeface="Arial"/>
                <a:cs typeface="Arial"/>
              </a:rPr>
              <a:t>, as a chromium compound with a low </a:t>
            </a:r>
            <a:r>
              <a:rPr lang="en-US" dirty="0" err="1" smtClean="0">
                <a:latin typeface="Arial"/>
                <a:cs typeface="Arial"/>
              </a:rPr>
              <a:t>K</a:t>
            </a:r>
            <a:r>
              <a:rPr lang="en-US" baseline="-25000" dirty="0" err="1" smtClean="0">
                <a:latin typeface="Arial"/>
                <a:cs typeface="Arial"/>
              </a:rPr>
              <a:t>sp</a:t>
            </a:r>
            <a:r>
              <a:rPr lang="en-US" dirty="0" smtClean="0">
                <a:latin typeface="Arial"/>
                <a:cs typeface="Arial"/>
              </a:rPr>
              <a:t>, e.g. Cr(OH)</a:t>
            </a:r>
            <a:r>
              <a:rPr lang="en-US" baseline="-25000" dirty="0" smtClean="0">
                <a:latin typeface="Arial"/>
                <a:cs typeface="Arial"/>
              </a:rPr>
              <a:t>3</a:t>
            </a:r>
            <a:r>
              <a:rPr lang="en-US" dirty="0" smtClean="0">
                <a:latin typeface="Arial"/>
                <a:cs typeface="Arial"/>
              </a:rPr>
              <a:t>, needs to be added. Another common ions are phosphates and carbonates as many phosphate salts and carbonates have low solubility. The common ion is added as part of a compound with high solubility e.g. a sodium salt.</a:t>
            </a:r>
            <a:endParaRPr lang="en-GB" dirty="0" smtClean="0">
              <a:latin typeface="Arial"/>
              <a:cs typeface="Arial"/>
            </a:endParaRPr>
          </a:p>
          <a:p>
            <a:pPr>
              <a:buNone/>
            </a:pPr>
            <a:endParaRPr lang="en-GB" dirty="0" smtClean="0">
              <a:latin typeface="Arial"/>
              <a:cs typeface="Arial"/>
            </a:endParaRPr>
          </a:p>
          <a:p>
            <a:r>
              <a:rPr lang="en-US" dirty="0" smtClean="0">
                <a:latin typeface="Arial"/>
                <a:cs typeface="Arial"/>
              </a:rPr>
              <a:t>The OH</a:t>
            </a:r>
            <a:r>
              <a:rPr lang="en-US" baseline="30000" dirty="0" smtClean="0">
                <a:latin typeface="Arial"/>
                <a:cs typeface="Arial"/>
              </a:rPr>
              <a:t>- </a:t>
            </a:r>
            <a:r>
              <a:rPr lang="en-US" dirty="0" smtClean="0">
                <a:latin typeface="Arial"/>
                <a:cs typeface="Arial"/>
              </a:rPr>
              <a:t>is considered the common ion as it is in both the chromium compound with low solubility, Cr(OH)</a:t>
            </a:r>
            <a:r>
              <a:rPr lang="en-US" baseline="-25000" dirty="0" smtClean="0">
                <a:latin typeface="Arial"/>
                <a:cs typeface="Arial"/>
              </a:rPr>
              <a:t>3</a:t>
            </a:r>
            <a:r>
              <a:rPr lang="en-US" dirty="0" smtClean="0">
                <a:latin typeface="Arial"/>
                <a:cs typeface="Arial"/>
              </a:rPr>
              <a:t> and in the compound that is in the solution that has been added, e.g. </a:t>
            </a:r>
            <a:r>
              <a:rPr lang="en-US" dirty="0" err="1" smtClean="0">
                <a:latin typeface="Arial"/>
                <a:cs typeface="Arial"/>
              </a:rPr>
              <a:t>NaOH</a:t>
            </a:r>
            <a:r>
              <a:rPr lang="en-US" dirty="0" smtClean="0">
                <a:latin typeface="Arial"/>
                <a:cs typeface="Arial"/>
              </a:rPr>
              <a:t>.  </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2419"/>
          </a:xfrm>
        </p:spPr>
        <p:txBody>
          <a:bodyPr/>
          <a:lstStyle/>
          <a:p>
            <a:r>
              <a:rPr lang="en-US" dirty="0" smtClean="0"/>
              <a:t>Common ion effect</a:t>
            </a:r>
            <a:endParaRPr lang="en-US" dirty="0"/>
          </a:p>
        </p:txBody>
      </p:sp>
      <p:sp>
        <p:nvSpPr>
          <p:cNvPr id="3" name="Content Placeholder 2"/>
          <p:cNvSpPr>
            <a:spLocks noGrp="1"/>
          </p:cNvSpPr>
          <p:nvPr>
            <p:ph sz="quarter" idx="1"/>
          </p:nvPr>
        </p:nvSpPr>
        <p:spPr>
          <a:xfrm>
            <a:off x="457200" y="1321712"/>
            <a:ext cx="7849342" cy="5152240"/>
          </a:xfrm>
        </p:spPr>
        <p:txBody>
          <a:bodyPr/>
          <a:lstStyle/>
          <a:p>
            <a:r>
              <a:rPr lang="en-US" dirty="0" smtClean="0">
                <a:latin typeface="Arial"/>
                <a:cs typeface="Arial"/>
              </a:rPr>
              <a:t>The effect of the addition of the common ion is the lowering of the concentration and precipitation of most Cr</a:t>
            </a:r>
            <a:r>
              <a:rPr lang="en-US" baseline="30000" dirty="0" smtClean="0">
                <a:latin typeface="Arial"/>
                <a:cs typeface="Arial"/>
              </a:rPr>
              <a:t>3+</a:t>
            </a:r>
            <a:r>
              <a:rPr lang="en-US" dirty="0" smtClean="0">
                <a:latin typeface="Arial"/>
                <a:cs typeface="Arial"/>
              </a:rPr>
              <a:t> (</a:t>
            </a:r>
            <a:r>
              <a:rPr lang="en-US" dirty="0" err="1" smtClean="0">
                <a:latin typeface="Arial"/>
                <a:cs typeface="Arial"/>
              </a:rPr>
              <a:t>aq</a:t>
            </a:r>
            <a:r>
              <a:rPr lang="en-US" dirty="0" smtClean="0">
                <a:latin typeface="Arial"/>
                <a:cs typeface="Arial"/>
              </a:rPr>
              <a:t>).  </a:t>
            </a:r>
            <a:endParaRPr lang="en-GB" dirty="0" smtClean="0">
              <a:latin typeface="Arial"/>
              <a:cs typeface="Arial"/>
            </a:endParaRPr>
          </a:p>
          <a:p>
            <a:endParaRPr lang="en-GB" sz="1200" dirty="0" smtClean="0">
              <a:latin typeface="Arial"/>
              <a:cs typeface="Arial"/>
            </a:endParaRPr>
          </a:p>
          <a:p>
            <a:r>
              <a:rPr lang="en-US" dirty="0" smtClean="0">
                <a:latin typeface="Arial"/>
                <a:cs typeface="Arial"/>
              </a:rPr>
              <a:t>We can calculate the new concentration of the hazardous ions after the common ion has been added.</a:t>
            </a:r>
          </a:p>
          <a:p>
            <a:pPr>
              <a:buNone/>
            </a:pPr>
            <a:r>
              <a:rPr lang="en-US" dirty="0" smtClean="0">
                <a:latin typeface="Arial"/>
                <a:cs typeface="Arial"/>
              </a:rPr>
              <a:t> </a:t>
            </a:r>
            <a:endParaRPr lang="en-GB" dirty="0" smtClean="0">
              <a:latin typeface="Arial"/>
              <a:cs typeface="Arial"/>
            </a:endParaRPr>
          </a:p>
          <a:p>
            <a:r>
              <a:rPr lang="en-US" dirty="0" smtClean="0">
                <a:latin typeface="Arial"/>
                <a:cs typeface="Arial"/>
              </a:rPr>
              <a:t>When the common ion solution has been added to the saturated solution of the hazardous ion the concentration of the ions in the saturated solution are ignored and the concentration of the common ion is used in the calculation.</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45377"/>
          </a:xfrm>
        </p:spPr>
        <p:txBody>
          <a:bodyPr/>
          <a:lstStyle/>
          <a:p>
            <a:r>
              <a:rPr lang="en-US" dirty="0" smtClean="0"/>
              <a:t>Common ion effect</a:t>
            </a:r>
            <a:endParaRPr lang="en-US" dirty="0"/>
          </a:p>
        </p:txBody>
      </p:sp>
      <p:sp>
        <p:nvSpPr>
          <p:cNvPr id="3" name="Content Placeholder 2"/>
          <p:cNvSpPr>
            <a:spLocks noGrp="1"/>
          </p:cNvSpPr>
          <p:nvPr>
            <p:ph sz="quarter" idx="1"/>
          </p:nvPr>
        </p:nvSpPr>
        <p:spPr>
          <a:xfrm>
            <a:off x="285092" y="1179174"/>
            <a:ext cx="8332460" cy="5294778"/>
          </a:xfrm>
        </p:spPr>
        <p:txBody>
          <a:bodyPr>
            <a:normAutofit fontScale="92500" lnSpcReduction="10000"/>
          </a:bodyPr>
          <a:lstStyle/>
          <a:p>
            <a:r>
              <a:rPr lang="en-US" dirty="0" smtClean="0">
                <a:latin typeface="Arial"/>
                <a:cs typeface="Arial"/>
              </a:rPr>
              <a:t>For instance at 298K the solubility product constant of cadmium </a:t>
            </a:r>
            <a:r>
              <a:rPr lang="en-US" dirty="0" err="1" smtClean="0">
                <a:latin typeface="Arial"/>
                <a:cs typeface="Arial"/>
              </a:rPr>
              <a:t>sulphide</a:t>
            </a:r>
            <a:r>
              <a:rPr lang="en-US" dirty="0" smtClean="0">
                <a:latin typeface="Arial"/>
                <a:cs typeface="Arial"/>
              </a:rPr>
              <a:t> is 1.0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-27</a:t>
            </a:r>
            <a:r>
              <a:rPr lang="en-US" dirty="0" smtClean="0">
                <a:latin typeface="Arial"/>
                <a:cs typeface="Arial"/>
              </a:rPr>
              <a:t>. </a:t>
            </a:r>
            <a:endParaRPr lang="en-GB" dirty="0" smtClean="0">
              <a:latin typeface="Arial"/>
              <a:cs typeface="Arial"/>
            </a:endParaRPr>
          </a:p>
          <a:p>
            <a:pPr>
              <a:buNone/>
            </a:pPr>
            <a:endParaRPr lang="en-GB" sz="1297" dirty="0" smtClean="0">
              <a:latin typeface="Arial"/>
              <a:cs typeface="Arial"/>
            </a:endParaRPr>
          </a:p>
          <a:p>
            <a:r>
              <a:rPr lang="en-US" dirty="0" smtClean="0">
                <a:latin typeface="Arial"/>
                <a:cs typeface="Arial"/>
              </a:rPr>
              <a:t>Therefore the solubility of Cd</a:t>
            </a:r>
            <a:r>
              <a:rPr lang="en-US" baseline="30000" dirty="0" smtClean="0">
                <a:latin typeface="Arial"/>
                <a:cs typeface="Arial"/>
              </a:rPr>
              <a:t>2+</a:t>
            </a:r>
            <a:r>
              <a:rPr lang="en-US" dirty="0" smtClean="0">
                <a:latin typeface="Arial"/>
                <a:cs typeface="Arial"/>
              </a:rPr>
              <a:t> or  [Cd</a:t>
            </a:r>
            <a:r>
              <a:rPr lang="en-US" baseline="30000" dirty="0" smtClean="0">
                <a:latin typeface="Arial"/>
                <a:cs typeface="Arial"/>
              </a:rPr>
              <a:t>2+</a:t>
            </a:r>
            <a:r>
              <a:rPr lang="en-US" dirty="0" smtClean="0">
                <a:latin typeface="Arial"/>
                <a:cs typeface="Arial"/>
              </a:rPr>
              <a:t>(aq)]   = </a:t>
            </a:r>
            <a:r>
              <a:rPr lang="en-US" dirty="0" smtClean="0">
                <a:latin typeface="Arial"/>
                <a:cs typeface="Arial"/>
                <a:sym typeface="Symbol"/>
              </a:rPr>
              <a:t></a:t>
            </a:r>
            <a:r>
              <a:rPr lang="en-US" dirty="0" smtClean="0">
                <a:latin typeface="Arial"/>
                <a:cs typeface="Arial"/>
              </a:rPr>
              <a:t>1.0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-27</a:t>
            </a:r>
            <a:r>
              <a:rPr lang="en-US" dirty="0" smtClean="0">
                <a:latin typeface="Arial"/>
                <a:cs typeface="Arial"/>
              </a:rPr>
              <a:t>  which is 3.16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-14 </a:t>
            </a:r>
            <a:r>
              <a:rPr lang="en-US" dirty="0" smtClean="0">
                <a:latin typeface="Arial"/>
                <a:cs typeface="Arial"/>
              </a:rPr>
              <a:t> mol dm</a:t>
            </a:r>
            <a:r>
              <a:rPr lang="en-US" baseline="30000" dirty="0" smtClean="0">
                <a:latin typeface="Arial"/>
                <a:cs typeface="Arial"/>
              </a:rPr>
              <a:t>-3</a:t>
            </a:r>
            <a:r>
              <a:rPr lang="en-US" dirty="0" smtClean="0">
                <a:latin typeface="Arial"/>
                <a:cs typeface="Arial"/>
              </a:rPr>
              <a:t> which is also the solubility of S</a:t>
            </a:r>
            <a:r>
              <a:rPr lang="en-US" baseline="30000" dirty="0" smtClean="0">
                <a:latin typeface="Arial"/>
                <a:cs typeface="Arial"/>
              </a:rPr>
              <a:t>2-</a:t>
            </a:r>
            <a:r>
              <a:rPr lang="en-US" dirty="0" smtClean="0">
                <a:latin typeface="Arial"/>
                <a:cs typeface="Arial"/>
              </a:rPr>
              <a:t>.</a:t>
            </a:r>
            <a:endParaRPr lang="en-GB" dirty="0" smtClean="0">
              <a:latin typeface="Arial"/>
              <a:cs typeface="Arial"/>
            </a:endParaRPr>
          </a:p>
          <a:p>
            <a:pPr>
              <a:buNone/>
            </a:pPr>
            <a:endParaRPr lang="en-GB" sz="1514" dirty="0" smtClean="0">
              <a:latin typeface="Arial"/>
              <a:cs typeface="Arial"/>
            </a:endParaRPr>
          </a:p>
          <a:p>
            <a:r>
              <a:rPr lang="en-US" dirty="0" smtClean="0">
                <a:latin typeface="Arial"/>
                <a:cs typeface="Arial"/>
              </a:rPr>
              <a:t>If a 0.5 mol dm</a:t>
            </a:r>
            <a:r>
              <a:rPr lang="en-US" baseline="30000" dirty="0" smtClean="0">
                <a:latin typeface="Arial"/>
                <a:cs typeface="Arial"/>
              </a:rPr>
              <a:t>-3</a:t>
            </a:r>
            <a:r>
              <a:rPr lang="en-US" dirty="0" smtClean="0">
                <a:latin typeface="Arial"/>
                <a:cs typeface="Arial"/>
              </a:rPr>
              <a:t> </a:t>
            </a:r>
            <a:r>
              <a:rPr lang="en-US" dirty="0" err="1" smtClean="0">
                <a:latin typeface="Arial"/>
                <a:cs typeface="Arial"/>
              </a:rPr>
              <a:t>NaS</a:t>
            </a:r>
            <a:r>
              <a:rPr lang="en-US" dirty="0" smtClean="0">
                <a:latin typeface="Arial"/>
                <a:cs typeface="Arial"/>
              </a:rPr>
              <a:t> solution is added to the </a:t>
            </a:r>
            <a:r>
              <a:rPr lang="en-US" dirty="0" err="1" smtClean="0">
                <a:latin typeface="Arial"/>
                <a:cs typeface="Arial"/>
              </a:rPr>
              <a:t>CdS</a:t>
            </a:r>
            <a:r>
              <a:rPr lang="en-US" dirty="0" smtClean="0">
                <a:latin typeface="Arial"/>
                <a:cs typeface="Arial"/>
              </a:rPr>
              <a:t> solution to precipitate out most Cd</a:t>
            </a:r>
            <a:r>
              <a:rPr lang="en-US" baseline="30000" dirty="0" smtClean="0">
                <a:latin typeface="Arial"/>
                <a:cs typeface="Arial"/>
              </a:rPr>
              <a:t>2+</a:t>
            </a:r>
            <a:r>
              <a:rPr lang="en-US" dirty="0" smtClean="0">
                <a:latin typeface="Arial"/>
                <a:cs typeface="Arial"/>
              </a:rPr>
              <a:t>, we ignore the original concentrations of Cd</a:t>
            </a:r>
            <a:r>
              <a:rPr lang="en-US" baseline="30000" dirty="0" smtClean="0">
                <a:latin typeface="Arial"/>
                <a:cs typeface="Arial"/>
              </a:rPr>
              <a:t>2+ </a:t>
            </a:r>
            <a:r>
              <a:rPr lang="en-US" dirty="0" smtClean="0">
                <a:latin typeface="Arial"/>
                <a:cs typeface="Arial"/>
              </a:rPr>
              <a:t>and S</a:t>
            </a:r>
            <a:r>
              <a:rPr lang="en-US" baseline="30000" dirty="0" smtClean="0">
                <a:latin typeface="Arial"/>
                <a:cs typeface="Arial"/>
              </a:rPr>
              <a:t>2-</a:t>
            </a:r>
            <a:r>
              <a:rPr lang="en-US" dirty="0" smtClean="0">
                <a:latin typeface="Arial"/>
                <a:cs typeface="Arial"/>
              </a:rPr>
              <a:t> and use the concentration of the common ion to calculate the reduced solubility of Cd</a:t>
            </a:r>
            <a:r>
              <a:rPr lang="en-US" baseline="30000" dirty="0" smtClean="0">
                <a:latin typeface="Arial"/>
                <a:cs typeface="Arial"/>
              </a:rPr>
              <a:t>2+</a:t>
            </a:r>
            <a:r>
              <a:rPr lang="en-US" dirty="0" smtClean="0">
                <a:latin typeface="Arial"/>
                <a:cs typeface="Arial"/>
              </a:rPr>
              <a:t>.</a:t>
            </a:r>
          </a:p>
          <a:p>
            <a:endParaRPr lang="en-GB" sz="1297" dirty="0" smtClean="0">
              <a:latin typeface="Arial"/>
              <a:cs typeface="Arial"/>
            </a:endParaRPr>
          </a:p>
          <a:p>
            <a:r>
              <a:rPr lang="en-US" dirty="0" smtClean="0">
                <a:latin typeface="Arial"/>
                <a:cs typeface="Arial"/>
              </a:rPr>
              <a:t>The solubility of Cd</a:t>
            </a:r>
            <a:r>
              <a:rPr lang="en-US" baseline="30000" dirty="0" smtClean="0">
                <a:latin typeface="Arial"/>
                <a:cs typeface="Arial"/>
              </a:rPr>
              <a:t>2+</a:t>
            </a:r>
            <a:r>
              <a:rPr lang="en-US" dirty="0" smtClean="0">
                <a:latin typeface="Arial"/>
                <a:cs typeface="Arial"/>
              </a:rPr>
              <a:t> in 0.5 mol dm</a:t>
            </a:r>
            <a:r>
              <a:rPr lang="en-US" baseline="30000" dirty="0" smtClean="0">
                <a:latin typeface="Arial"/>
                <a:cs typeface="Arial"/>
              </a:rPr>
              <a:t>-3</a:t>
            </a:r>
            <a:r>
              <a:rPr lang="en-US" dirty="0" smtClean="0">
                <a:latin typeface="Arial"/>
                <a:cs typeface="Arial"/>
              </a:rPr>
              <a:t> </a:t>
            </a:r>
            <a:r>
              <a:rPr lang="en-US" dirty="0" err="1" smtClean="0">
                <a:latin typeface="Arial"/>
                <a:cs typeface="Arial"/>
              </a:rPr>
              <a:t>NaS</a:t>
            </a:r>
            <a:r>
              <a:rPr lang="en-US" dirty="0" smtClean="0">
                <a:latin typeface="Arial"/>
                <a:cs typeface="Arial"/>
              </a:rPr>
              <a:t>:      </a:t>
            </a:r>
          </a:p>
          <a:p>
            <a:pPr>
              <a:buNone/>
            </a:pPr>
            <a:r>
              <a:rPr lang="en-US" dirty="0" smtClean="0">
                <a:latin typeface="Arial"/>
                <a:cs typeface="Arial"/>
              </a:rPr>
              <a:t>                   1.0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-27</a:t>
            </a:r>
            <a:r>
              <a:rPr lang="en-US" dirty="0" smtClean="0">
                <a:latin typeface="Arial"/>
                <a:cs typeface="Arial"/>
              </a:rPr>
              <a:t>  = [Cd</a:t>
            </a:r>
            <a:r>
              <a:rPr lang="en-US" baseline="30000" dirty="0" smtClean="0">
                <a:latin typeface="Arial"/>
                <a:cs typeface="Arial"/>
              </a:rPr>
              <a:t>2+</a:t>
            </a:r>
            <a:r>
              <a:rPr lang="en-US" dirty="0" smtClean="0">
                <a:latin typeface="Arial"/>
                <a:cs typeface="Arial"/>
              </a:rPr>
              <a:t>(aq)]  </a:t>
            </a:r>
            <a:r>
              <a:rPr lang="en-US" dirty="0" err="1" smtClean="0">
                <a:latin typeface="Arial"/>
                <a:cs typeface="Arial"/>
              </a:rPr>
              <a:t>x</a:t>
            </a:r>
            <a:r>
              <a:rPr lang="en-US" dirty="0" smtClean="0">
                <a:latin typeface="Arial"/>
                <a:cs typeface="Arial"/>
              </a:rPr>
              <a:t> 0.5       </a:t>
            </a:r>
            <a:endParaRPr lang="en-GB" dirty="0" smtClean="0">
              <a:latin typeface="Arial"/>
              <a:cs typeface="Arial"/>
            </a:endParaRPr>
          </a:p>
          <a:p>
            <a:pPr>
              <a:buNone/>
            </a:pPr>
            <a:endParaRPr lang="en-GB" dirty="0" smtClean="0">
              <a:latin typeface="Arial"/>
              <a:cs typeface="Arial"/>
            </a:endParaRPr>
          </a:p>
          <a:p>
            <a:pPr>
              <a:buNone/>
            </a:pPr>
            <a:r>
              <a:rPr lang="en-US" dirty="0" smtClean="0">
                <a:latin typeface="Arial"/>
                <a:cs typeface="Arial"/>
              </a:rPr>
              <a:t>                  [Cd</a:t>
            </a:r>
            <a:r>
              <a:rPr lang="en-US" baseline="30000" dirty="0" smtClean="0">
                <a:latin typeface="Arial"/>
                <a:cs typeface="Arial"/>
              </a:rPr>
              <a:t>2+</a:t>
            </a:r>
            <a:r>
              <a:rPr lang="en-US" dirty="0" smtClean="0">
                <a:latin typeface="Arial"/>
                <a:cs typeface="Arial"/>
              </a:rPr>
              <a:t>(aq)]   =  1.0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-27</a:t>
            </a:r>
            <a:r>
              <a:rPr lang="en-US" dirty="0" smtClean="0">
                <a:latin typeface="Arial"/>
                <a:cs typeface="Arial"/>
              </a:rPr>
              <a:t> / 0.5 = 2.0  </a:t>
            </a:r>
            <a:r>
              <a:rPr lang="en-US" dirty="0" err="1" smtClean="0">
                <a:latin typeface="Arial"/>
                <a:cs typeface="Arial"/>
              </a:rPr>
              <a:t>x</a:t>
            </a:r>
            <a:r>
              <a:rPr lang="en-US" dirty="0" smtClean="0">
                <a:latin typeface="Arial"/>
                <a:cs typeface="Arial"/>
              </a:rPr>
              <a:t> 10</a:t>
            </a:r>
            <a:r>
              <a:rPr lang="en-US" baseline="30000" dirty="0" smtClean="0">
                <a:latin typeface="Arial"/>
                <a:cs typeface="Arial"/>
              </a:rPr>
              <a:t>-27</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798150" cy="958889"/>
          </a:xfrm>
        </p:spPr>
        <p:txBody>
          <a:bodyPr/>
          <a:lstStyle/>
          <a:p>
            <a:r>
              <a:rPr lang="en-US" dirty="0" err="1" smtClean="0"/>
              <a:t>Cation</a:t>
            </a:r>
            <a:r>
              <a:rPr lang="en-US" dirty="0" smtClean="0"/>
              <a:t> exchange capacity - CEC (1)</a:t>
            </a:r>
            <a:endParaRPr lang="en-US" dirty="0"/>
          </a:p>
        </p:txBody>
      </p:sp>
      <p:sp>
        <p:nvSpPr>
          <p:cNvPr id="3" name="Content Placeholder 2"/>
          <p:cNvSpPr>
            <a:spLocks noGrp="1"/>
          </p:cNvSpPr>
          <p:nvPr>
            <p:ph sz="quarter" idx="1"/>
          </p:nvPr>
        </p:nvSpPr>
        <p:spPr>
          <a:xfrm>
            <a:off x="168306" y="1140300"/>
            <a:ext cx="8553016" cy="5533048"/>
          </a:xfrm>
        </p:spPr>
        <p:txBody>
          <a:bodyPr>
            <a:normAutofit fontScale="92500"/>
          </a:bodyPr>
          <a:lstStyle/>
          <a:p>
            <a:pPr>
              <a:buNone/>
            </a:pPr>
            <a:endParaRPr lang="en-US" sz="865" dirty="0" smtClean="0">
              <a:latin typeface="Arial"/>
              <a:cs typeface="Arial"/>
            </a:endParaRPr>
          </a:p>
          <a:p>
            <a:r>
              <a:rPr lang="en-US" sz="2800" b="1" dirty="0" smtClean="0">
                <a:latin typeface="Arial"/>
                <a:cs typeface="Arial"/>
              </a:rPr>
              <a:t>CEC is the amount of exchangeable </a:t>
            </a:r>
            <a:r>
              <a:rPr lang="en-US" sz="2800" b="1" dirty="0" err="1" smtClean="0">
                <a:latin typeface="Arial"/>
                <a:cs typeface="Arial"/>
              </a:rPr>
              <a:t>cations</a:t>
            </a:r>
            <a:r>
              <a:rPr lang="en-US" sz="2800" b="1" dirty="0" smtClean="0">
                <a:latin typeface="Arial"/>
                <a:cs typeface="Arial"/>
              </a:rPr>
              <a:t>, such as </a:t>
            </a:r>
            <a:r>
              <a:rPr lang="en-US" sz="3027" dirty="0" smtClean="0">
                <a:solidFill>
                  <a:srgbClr val="FF0000"/>
                </a:solidFill>
                <a:latin typeface="Arial"/>
                <a:cs typeface="Arial"/>
              </a:rPr>
              <a:t>K</a:t>
            </a:r>
            <a:r>
              <a:rPr lang="en-US" sz="3027" baseline="30000" dirty="0" smtClean="0">
                <a:solidFill>
                  <a:srgbClr val="FF0000"/>
                </a:solidFill>
                <a:latin typeface="Arial"/>
                <a:cs typeface="Arial"/>
              </a:rPr>
              <a:t>+</a:t>
            </a:r>
            <a:r>
              <a:rPr lang="en-US" sz="3027" dirty="0" smtClean="0">
                <a:solidFill>
                  <a:srgbClr val="FF0000"/>
                </a:solidFill>
                <a:latin typeface="Arial"/>
                <a:cs typeface="Arial"/>
              </a:rPr>
              <a:t>, Ca</a:t>
            </a:r>
            <a:r>
              <a:rPr lang="en-US" sz="3027" baseline="30000" dirty="0" smtClean="0">
                <a:solidFill>
                  <a:srgbClr val="FF0000"/>
                </a:solidFill>
                <a:latin typeface="Arial"/>
                <a:cs typeface="Arial"/>
              </a:rPr>
              <a:t>2+</a:t>
            </a:r>
            <a:r>
              <a:rPr lang="en-US" sz="3027" dirty="0" smtClean="0">
                <a:solidFill>
                  <a:srgbClr val="FF0000"/>
                </a:solidFill>
                <a:latin typeface="Arial"/>
                <a:cs typeface="Arial"/>
              </a:rPr>
              <a:t> </a:t>
            </a:r>
            <a:r>
              <a:rPr lang="en-US" sz="3027" dirty="0" smtClean="0">
                <a:latin typeface="Arial"/>
                <a:cs typeface="Arial"/>
              </a:rPr>
              <a:t>and</a:t>
            </a:r>
            <a:r>
              <a:rPr lang="en-US" sz="3027" dirty="0" smtClean="0">
                <a:solidFill>
                  <a:srgbClr val="FF0000"/>
                </a:solidFill>
                <a:latin typeface="Arial"/>
                <a:cs typeface="Arial"/>
              </a:rPr>
              <a:t> Mg</a:t>
            </a:r>
            <a:r>
              <a:rPr lang="en-US" sz="3027" baseline="30000" dirty="0" smtClean="0">
                <a:solidFill>
                  <a:srgbClr val="FF0000"/>
                </a:solidFill>
                <a:latin typeface="Arial"/>
                <a:cs typeface="Arial"/>
              </a:rPr>
              <a:t>2+</a:t>
            </a:r>
            <a:r>
              <a:rPr lang="en-US" sz="2800" dirty="0" smtClean="0">
                <a:latin typeface="Arial"/>
                <a:cs typeface="Arial"/>
              </a:rPr>
              <a:t>,</a:t>
            </a:r>
            <a:r>
              <a:rPr lang="en-US" sz="2800" b="1" dirty="0" smtClean="0">
                <a:latin typeface="Arial"/>
                <a:cs typeface="Arial"/>
              </a:rPr>
              <a:t> that 100g of soil can hold</a:t>
            </a:r>
          </a:p>
          <a:p>
            <a:pPr>
              <a:buNone/>
            </a:pPr>
            <a:endParaRPr lang="en-US" sz="1946" dirty="0" smtClean="0">
              <a:latin typeface="Arial"/>
              <a:cs typeface="Arial"/>
            </a:endParaRPr>
          </a:p>
          <a:p>
            <a:r>
              <a:rPr lang="en-US" sz="2800" dirty="0" smtClean="0">
                <a:latin typeface="Arial"/>
                <a:cs typeface="Arial"/>
              </a:rPr>
              <a:t>CEC is an indicator of the fertility of a soil. </a:t>
            </a:r>
          </a:p>
          <a:p>
            <a:endParaRPr lang="en-US" sz="1200" dirty="0" smtClean="0">
              <a:latin typeface="Arial"/>
              <a:cs typeface="Arial"/>
            </a:endParaRPr>
          </a:p>
          <a:p>
            <a:r>
              <a:rPr lang="en-US" sz="2800" dirty="0" smtClean="0">
                <a:latin typeface="Arial"/>
                <a:cs typeface="Arial"/>
              </a:rPr>
              <a:t>It is the </a:t>
            </a:r>
            <a:r>
              <a:rPr lang="en-US" sz="3900" b="1" dirty="0" smtClean="0">
                <a:latin typeface="Arial"/>
                <a:cs typeface="Arial"/>
              </a:rPr>
              <a:t>clay</a:t>
            </a:r>
            <a:r>
              <a:rPr lang="en-US" sz="2800" dirty="0" smtClean="0">
                <a:latin typeface="Arial"/>
                <a:cs typeface="Arial"/>
              </a:rPr>
              <a:t> (mainly) and </a:t>
            </a:r>
            <a:r>
              <a:rPr lang="en-US" sz="3900" b="1" dirty="0" smtClean="0">
                <a:latin typeface="Arial"/>
                <a:cs typeface="Arial"/>
              </a:rPr>
              <a:t>humus</a:t>
            </a:r>
            <a:r>
              <a:rPr lang="en-US" sz="2800" dirty="0" smtClean="0">
                <a:latin typeface="Arial"/>
                <a:cs typeface="Arial"/>
              </a:rPr>
              <a:t> in a soil that give the soil its CEC. </a:t>
            </a:r>
          </a:p>
          <a:p>
            <a:pPr>
              <a:buNone/>
            </a:pPr>
            <a:endParaRPr lang="en-US" sz="1297" dirty="0" smtClean="0">
              <a:latin typeface="Arial"/>
              <a:cs typeface="Arial"/>
            </a:endParaRPr>
          </a:p>
          <a:p>
            <a:r>
              <a:rPr lang="en-US" sz="2800" dirty="0" smtClean="0">
                <a:latin typeface="Arial"/>
                <a:cs typeface="Arial"/>
              </a:rPr>
              <a:t>Measured in </a:t>
            </a:r>
            <a:r>
              <a:rPr lang="en-US" sz="2800" dirty="0" err="1" smtClean="0">
                <a:latin typeface="Arial"/>
                <a:cs typeface="Arial"/>
              </a:rPr>
              <a:t>millequivalent</a:t>
            </a:r>
            <a:r>
              <a:rPr lang="en-US" sz="2800" dirty="0" smtClean="0">
                <a:latin typeface="Arial"/>
                <a:cs typeface="Arial"/>
              </a:rPr>
              <a:t> (mg) of H</a:t>
            </a:r>
            <a:r>
              <a:rPr lang="en-US" sz="2800" baseline="30000" dirty="0" smtClean="0">
                <a:latin typeface="Arial"/>
                <a:cs typeface="Arial"/>
              </a:rPr>
              <a:t>+</a:t>
            </a:r>
            <a:r>
              <a:rPr lang="en-US" sz="2800" dirty="0" smtClean="0">
                <a:latin typeface="Arial"/>
                <a:cs typeface="Arial"/>
              </a:rPr>
              <a:t> (or singly positive ions) usually per 100 </a:t>
            </a:r>
            <a:r>
              <a:rPr lang="en-US" sz="2800" dirty="0" err="1" smtClean="0">
                <a:latin typeface="Arial"/>
                <a:cs typeface="Arial"/>
              </a:rPr>
              <a:t>g</a:t>
            </a:r>
            <a:r>
              <a:rPr lang="en-US" sz="2800" dirty="0" smtClean="0">
                <a:latin typeface="Arial"/>
                <a:cs typeface="Arial"/>
              </a:rPr>
              <a:t> of soil or could be 1kg.</a:t>
            </a:r>
            <a:endParaRPr lang="en-US" sz="2800" b="1" dirty="0" smtClean="0">
              <a:latin typeface="Arial"/>
              <a:cs typeface="Arial"/>
            </a:endParaRPr>
          </a:p>
          <a:p>
            <a:endParaRPr lang="en-US" sz="1297" b="1" dirty="0" smtClean="0">
              <a:latin typeface="Arial"/>
              <a:cs typeface="Arial"/>
            </a:endParaRPr>
          </a:p>
          <a:p>
            <a:r>
              <a:rPr lang="en-US" sz="2800" dirty="0" smtClean="0">
                <a:latin typeface="Arial"/>
                <a:cs typeface="Arial"/>
              </a:rPr>
              <a:t>The higher the CEC value the more fertile the soil.</a:t>
            </a:r>
            <a:endParaRPr lang="en-GB" sz="2800" dirty="0" smtClean="0">
              <a:latin typeface="Arial"/>
              <a:cs typeface="Arial"/>
            </a:endParaRPr>
          </a:p>
          <a:p>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829309"/>
          </a:xfrm>
        </p:spPr>
        <p:txBody>
          <a:bodyPr/>
          <a:lstStyle/>
          <a:p>
            <a:r>
              <a:rPr lang="en-US" dirty="0" err="1" smtClean="0"/>
              <a:t>Cec</a:t>
            </a:r>
            <a:r>
              <a:rPr lang="en-US" dirty="0" smtClean="0"/>
              <a:t> (2)</a:t>
            </a:r>
            <a:endParaRPr lang="en-US" dirty="0"/>
          </a:p>
        </p:txBody>
      </p:sp>
      <p:sp>
        <p:nvSpPr>
          <p:cNvPr id="3" name="Content Placeholder 2"/>
          <p:cNvSpPr>
            <a:spLocks noGrp="1"/>
          </p:cNvSpPr>
          <p:nvPr>
            <p:ph sz="quarter" idx="1"/>
          </p:nvPr>
        </p:nvSpPr>
        <p:spPr>
          <a:xfrm>
            <a:off x="0" y="1049595"/>
            <a:ext cx="9143999" cy="5623753"/>
          </a:xfrm>
        </p:spPr>
        <p:txBody>
          <a:bodyPr>
            <a:normAutofit lnSpcReduction="10000"/>
          </a:bodyPr>
          <a:lstStyle/>
          <a:p>
            <a:r>
              <a:rPr lang="en-US" dirty="0" smtClean="0">
                <a:latin typeface="Arial"/>
                <a:cs typeface="Arial"/>
              </a:rPr>
              <a:t>Plants need to absorb </a:t>
            </a:r>
            <a:r>
              <a:rPr lang="en-US" dirty="0" err="1" smtClean="0">
                <a:latin typeface="Arial"/>
                <a:cs typeface="Arial"/>
              </a:rPr>
              <a:t>cations</a:t>
            </a:r>
            <a:r>
              <a:rPr lang="en-US" dirty="0" smtClean="0">
                <a:latin typeface="Arial"/>
                <a:cs typeface="Arial"/>
              </a:rPr>
              <a:t>.</a:t>
            </a:r>
          </a:p>
          <a:p>
            <a:r>
              <a:rPr lang="en-US" dirty="0" smtClean="0">
                <a:latin typeface="Arial"/>
                <a:cs typeface="Arial"/>
              </a:rPr>
              <a:t>Plants do this through </a:t>
            </a:r>
            <a:r>
              <a:rPr lang="en-US" dirty="0" err="1" smtClean="0">
                <a:latin typeface="Arial"/>
                <a:cs typeface="Arial"/>
              </a:rPr>
              <a:t>cation</a:t>
            </a:r>
            <a:r>
              <a:rPr lang="en-US" dirty="0" smtClean="0">
                <a:latin typeface="Arial"/>
                <a:cs typeface="Arial"/>
              </a:rPr>
              <a:t> exchange with the soil at their root hairs.</a:t>
            </a:r>
          </a:p>
          <a:p>
            <a:r>
              <a:rPr lang="en-US" dirty="0" smtClean="0">
                <a:latin typeface="Arial"/>
                <a:cs typeface="Arial"/>
              </a:rPr>
              <a:t>Exchange of H</a:t>
            </a:r>
            <a:r>
              <a:rPr lang="en-US" baseline="30000" dirty="0" smtClean="0">
                <a:latin typeface="Arial"/>
                <a:cs typeface="Arial"/>
              </a:rPr>
              <a:t>+ </a:t>
            </a:r>
            <a:r>
              <a:rPr lang="en-US" dirty="0" smtClean="0">
                <a:latin typeface="Arial"/>
                <a:cs typeface="Arial"/>
              </a:rPr>
              <a:t>with K</a:t>
            </a:r>
            <a:r>
              <a:rPr lang="en-US" baseline="30000" dirty="0" smtClean="0">
                <a:latin typeface="Arial"/>
                <a:cs typeface="Arial"/>
              </a:rPr>
              <a:t>+ </a:t>
            </a:r>
            <a:r>
              <a:rPr lang="en-US" dirty="0" smtClean="0">
                <a:latin typeface="Arial"/>
                <a:cs typeface="Arial"/>
              </a:rPr>
              <a:t>or Ca</a:t>
            </a:r>
            <a:r>
              <a:rPr lang="en-US" baseline="30000" dirty="0" smtClean="0">
                <a:latin typeface="Arial"/>
                <a:cs typeface="Arial"/>
              </a:rPr>
              <a:t>2+</a:t>
            </a:r>
            <a:r>
              <a:rPr lang="en-US" dirty="0" smtClean="0">
                <a:latin typeface="Arial"/>
                <a:cs typeface="Arial"/>
              </a:rPr>
              <a:t> or Mg</a:t>
            </a:r>
            <a:r>
              <a:rPr lang="en-US" baseline="30000" dirty="0" smtClean="0">
                <a:latin typeface="Arial"/>
                <a:cs typeface="Arial"/>
              </a:rPr>
              <a:t>2+</a:t>
            </a:r>
            <a:r>
              <a:rPr lang="en-US" dirty="0" smtClean="0">
                <a:latin typeface="Arial"/>
                <a:cs typeface="Arial"/>
              </a:rPr>
              <a:t>.</a:t>
            </a:r>
          </a:p>
          <a:p>
            <a:r>
              <a:rPr lang="en-US" dirty="0" smtClean="0">
                <a:latin typeface="Arial"/>
                <a:cs typeface="Arial"/>
              </a:rPr>
              <a:t>The amount of </a:t>
            </a:r>
            <a:r>
              <a:rPr lang="en-US" dirty="0" err="1" smtClean="0">
                <a:latin typeface="Arial"/>
                <a:cs typeface="Arial"/>
              </a:rPr>
              <a:t>cations</a:t>
            </a:r>
            <a:r>
              <a:rPr lang="en-US" dirty="0" smtClean="0">
                <a:latin typeface="Arial"/>
                <a:cs typeface="Arial"/>
              </a:rPr>
              <a:t> the soil can exchange with plants depends on amount of </a:t>
            </a:r>
            <a:r>
              <a:rPr lang="en-US" dirty="0" err="1" smtClean="0">
                <a:latin typeface="Arial"/>
                <a:cs typeface="Arial"/>
              </a:rPr>
              <a:t>cations</a:t>
            </a:r>
            <a:r>
              <a:rPr lang="en-US" dirty="0" smtClean="0">
                <a:latin typeface="Arial"/>
                <a:cs typeface="Arial"/>
              </a:rPr>
              <a:t> it is able to absorb in the first place.</a:t>
            </a:r>
            <a:endParaRPr lang="en-GB" dirty="0" smtClean="0">
              <a:latin typeface="Arial"/>
              <a:cs typeface="Arial"/>
            </a:endParaRPr>
          </a:p>
          <a:p>
            <a:r>
              <a:rPr lang="en-US" dirty="0" smtClean="0">
                <a:latin typeface="Arial"/>
                <a:cs typeface="Arial"/>
              </a:rPr>
              <a:t>Most important factor that affects the amount of </a:t>
            </a:r>
            <a:r>
              <a:rPr lang="en-US" dirty="0" err="1" smtClean="0">
                <a:latin typeface="Arial"/>
                <a:cs typeface="Arial"/>
              </a:rPr>
              <a:t>cations</a:t>
            </a:r>
            <a:r>
              <a:rPr lang="en-US" dirty="0" smtClean="0">
                <a:latin typeface="Arial"/>
                <a:cs typeface="Arial"/>
              </a:rPr>
              <a:t> a soil can absorb is the amount of clay or humus/SOM as the </a:t>
            </a:r>
            <a:r>
              <a:rPr lang="en-US" dirty="0" err="1" smtClean="0">
                <a:latin typeface="Arial"/>
                <a:cs typeface="Arial"/>
              </a:rPr>
              <a:t>cations</a:t>
            </a:r>
            <a:r>
              <a:rPr lang="en-US" dirty="0" smtClean="0">
                <a:latin typeface="Arial"/>
                <a:cs typeface="Arial"/>
              </a:rPr>
              <a:t> are adsorbed on their surface.  </a:t>
            </a:r>
          </a:p>
          <a:p>
            <a:r>
              <a:rPr lang="en-US" dirty="0" smtClean="0">
                <a:latin typeface="Arial"/>
                <a:cs typeface="Arial"/>
              </a:rPr>
              <a:t>If </a:t>
            </a:r>
            <a:r>
              <a:rPr lang="en-US" dirty="0" err="1" smtClean="0">
                <a:latin typeface="Arial"/>
                <a:cs typeface="Arial"/>
              </a:rPr>
              <a:t>cations</a:t>
            </a:r>
            <a:r>
              <a:rPr lang="en-US" dirty="0" smtClean="0">
                <a:latin typeface="Arial"/>
                <a:cs typeface="Arial"/>
              </a:rPr>
              <a:t> are not </a:t>
            </a:r>
            <a:r>
              <a:rPr lang="en-US" dirty="0" smtClean="0">
                <a:solidFill>
                  <a:srgbClr val="FF0000"/>
                </a:solidFill>
                <a:latin typeface="Arial"/>
                <a:cs typeface="Arial"/>
              </a:rPr>
              <a:t>adsorbed</a:t>
            </a:r>
            <a:r>
              <a:rPr lang="en-US" dirty="0" smtClean="0">
                <a:latin typeface="Arial"/>
                <a:cs typeface="Arial"/>
              </a:rPr>
              <a:t> by the soil particles, they are easily washed away (=leached) e.g. in sandy soils.</a:t>
            </a:r>
          </a:p>
          <a:p>
            <a:pPr>
              <a:buNone/>
            </a:pPr>
            <a:endParaRPr lang="en-US" dirty="0" smtClean="0">
              <a:latin typeface="Arial"/>
              <a:cs typeface="Arial"/>
            </a:endParaRPr>
          </a:p>
          <a:p>
            <a:r>
              <a:rPr lang="en-US" dirty="0" smtClean="0">
                <a:latin typeface="Arial"/>
                <a:cs typeface="Arial"/>
                <a:hlinkClick r:id="rId2"/>
              </a:rPr>
              <a:t>measurements of CEC</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06503"/>
          </a:xfrm>
        </p:spPr>
        <p:txBody>
          <a:bodyPr/>
          <a:lstStyle/>
          <a:p>
            <a:r>
              <a:rPr lang="en-US" dirty="0" err="1" smtClean="0"/>
              <a:t>Cec</a:t>
            </a:r>
            <a:r>
              <a:rPr lang="en-US" dirty="0" smtClean="0"/>
              <a:t> (3)</a:t>
            </a:r>
            <a:endParaRPr lang="en-US" dirty="0"/>
          </a:p>
        </p:txBody>
      </p:sp>
      <p:sp>
        <p:nvSpPr>
          <p:cNvPr id="3" name="Content Placeholder 2"/>
          <p:cNvSpPr>
            <a:spLocks noGrp="1"/>
          </p:cNvSpPr>
          <p:nvPr>
            <p:ph sz="quarter" idx="1"/>
          </p:nvPr>
        </p:nvSpPr>
        <p:spPr>
          <a:xfrm>
            <a:off x="1" y="1140299"/>
            <a:ext cx="8797056" cy="5520091"/>
          </a:xfrm>
        </p:spPr>
        <p:txBody>
          <a:bodyPr>
            <a:normAutofit lnSpcReduction="10000"/>
          </a:bodyPr>
          <a:lstStyle/>
          <a:p>
            <a:r>
              <a:rPr lang="en-US" dirty="0" smtClean="0">
                <a:latin typeface="Arial"/>
                <a:cs typeface="Arial"/>
              </a:rPr>
              <a:t>Clay has a layer structure which has an overall negative charge.  </a:t>
            </a:r>
          </a:p>
          <a:p>
            <a:endParaRPr lang="en-US" sz="800" dirty="0" smtClean="0">
              <a:latin typeface="Arial"/>
              <a:cs typeface="Arial"/>
            </a:endParaRPr>
          </a:p>
          <a:p>
            <a:r>
              <a:rPr lang="en-US" dirty="0" smtClean="0">
                <a:latin typeface="Arial"/>
                <a:cs typeface="Arial"/>
              </a:rPr>
              <a:t>This negative charge attracts </a:t>
            </a:r>
            <a:r>
              <a:rPr lang="en-US" dirty="0" err="1" smtClean="0">
                <a:latin typeface="Arial"/>
                <a:cs typeface="Arial"/>
              </a:rPr>
              <a:t>cations</a:t>
            </a:r>
            <a:r>
              <a:rPr lang="en-US" dirty="0" smtClean="0">
                <a:latin typeface="Arial"/>
                <a:cs typeface="Arial"/>
              </a:rPr>
              <a:t> to the surface of the clay sheets to balance out the negative charge.</a:t>
            </a:r>
          </a:p>
          <a:p>
            <a:endParaRPr lang="en-US" sz="800" dirty="0" smtClean="0">
              <a:latin typeface="Arial"/>
              <a:cs typeface="Arial"/>
            </a:endParaRPr>
          </a:p>
          <a:p>
            <a:r>
              <a:rPr lang="en-US" dirty="0" err="1" smtClean="0">
                <a:latin typeface="Arial"/>
                <a:cs typeface="Arial"/>
              </a:rPr>
              <a:t>Cations</a:t>
            </a:r>
            <a:r>
              <a:rPr lang="en-US" dirty="0" smtClean="0">
                <a:latin typeface="Arial"/>
                <a:cs typeface="Arial"/>
              </a:rPr>
              <a:t> are attracted weakly onto the clay and humus.</a:t>
            </a:r>
          </a:p>
          <a:p>
            <a:pPr>
              <a:buNone/>
            </a:pPr>
            <a:endParaRPr lang="en-US" sz="800" dirty="0" smtClean="0">
              <a:latin typeface="Arial"/>
              <a:cs typeface="Arial"/>
            </a:endParaRPr>
          </a:p>
          <a:p>
            <a:r>
              <a:rPr lang="en-US" dirty="0" err="1" smtClean="0">
                <a:latin typeface="Arial"/>
                <a:cs typeface="Arial"/>
              </a:rPr>
              <a:t>Cations</a:t>
            </a:r>
            <a:r>
              <a:rPr lang="en-US" dirty="0" smtClean="0">
                <a:latin typeface="Arial"/>
                <a:cs typeface="Arial"/>
              </a:rPr>
              <a:t> can be exchanged for hydrogen ions, H</a:t>
            </a:r>
            <a:r>
              <a:rPr lang="en-US" baseline="30000" dirty="0" smtClean="0">
                <a:latin typeface="Arial"/>
                <a:cs typeface="Arial"/>
              </a:rPr>
              <a:t>+</a:t>
            </a:r>
            <a:r>
              <a:rPr lang="en-US" dirty="0" smtClean="0">
                <a:latin typeface="Arial"/>
                <a:cs typeface="Arial"/>
              </a:rPr>
              <a:t> (</a:t>
            </a:r>
            <a:r>
              <a:rPr lang="en-US" dirty="0" err="1" smtClean="0">
                <a:latin typeface="Arial"/>
                <a:cs typeface="Arial"/>
              </a:rPr>
              <a:t>aq</a:t>
            </a:r>
            <a:r>
              <a:rPr lang="en-US" dirty="0" smtClean="0">
                <a:latin typeface="Arial"/>
                <a:cs typeface="Arial"/>
              </a:rPr>
              <a:t>), at the roots of plants.  </a:t>
            </a:r>
          </a:p>
          <a:p>
            <a:pPr>
              <a:buNone/>
            </a:pPr>
            <a:endParaRPr lang="en-US" sz="1297" dirty="0" smtClean="0">
              <a:solidFill>
                <a:srgbClr val="0000FF"/>
              </a:solidFill>
              <a:latin typeface="Arial"/>
              <a:cs typeface="Arial"/>
            </a:endParaRPr>
          </a:p>
          <a:p>
            <a:pPr>
              <a:buNone/>
            </a:pPr>
            <a:r>
              <a:rPr lang="en-US" dirty="0" smtClean="0">
                <a:solidFill>
                  <a:srgbClr val="0000FF"/>
                </a:solidFill>
                <a:latin typeface="Arial"/>
                <a:cs typeface="Arial"/>
              </a:rPr>
              <a:t>    clay</a:t>
            </a:r>
            <a:r>
              <a:rPr lang="en-US" baseline="30000" dirty="0" smtClean="0">
                <a:solidFill>
                  <a:srgbClr val="0000FF"/>
                </a:solidFill>
                <a:latin typeface="Arial"/>
                <a:cs typeface="Arial"/>
              </a:rPr>
              <a:t>-</a:t>
            </a:r>
            <a:r>
              <a:rPr lang="en-US" b="1" dirty="0" smtClean="0">
                <a:solidFill>
                  <a:srgbClr val="0000FF"/>
                </a:solidFill>
                <a:latin typeface="Arial"/>
                <a:cs typeface="Arial"/>
              </a:rPr>
              <a:t> - </a:t>
            </a:r>
            <a:r>
              <a:rPr lang="en-US" dirty="0" smtClean="0">
                <a:solidFill>
                  <a:srgbClr val="FF0000"/>
                </a:solidFill>
                <a:latin typeface="Arial"/>
                <a:cs typeface="Arial"/>
              </a:rPr>
              <a:t>K</a:t>
            </a:r>
            <a:r>
              <a:rPr lang="en-US" baseline="30000" dirty="0" smtClean="0">
                <a:solidFill>
                  <a:srgbClr val="FF0000"/>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s</a:t>
            </a:r>
            <a:r>
              <a:rPr lang="en-US" dirty="0" smtClean="0">
                <a:solidFill>
                  <a:srgbClr val="0000FF"/>
                </a:solidFill>
                <a:latin typeface="Arial"/>
                <a:cs typeface="Arial"/>
              </a:rPr>
              <a:t>) + </a:t>
            </a:r>
            <a:r>
              <a:rPr lang="en-US" dirty="0" smtClean="0">
                <a:solidFill>
                  <a:srgbClr val="008000"/>
                </a:solidFill>
                <a:latin typeface="Arial"/>
                <a:cs typeface="Arial"/>
              </a:rPr>
              <a:t>H</a:t>
            </a:r>
            <a:r>
              <a:rPr lang="en-US" baseline="30000" dirty="0" smtClean="0">
                <a:solidFill>
                  <a:srgbClr val="008000"/>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  </a:t>
            </a:r>
            <a:r>
              <a:rPr lang="en-US" b="1" dirty="0" err="1" smtClean="0">
                <a:solidFill>
                  <a:srgbClr val="0000FF"/>
                </a:solidFill>
                <a:latin typeface="Arial"/>
                <a:cs typeface="Arial"/>
                <a:sym typeface="Symbol"/>
              </a:rPr>
              <a:t></a:t>
            </a:r>
            <a:r>
              <a:rPr lang="en-US" b="1" dirty="0" smtClean="0">
                <a:solidFill>
                  <a:srgbClr val="0000FF"/>
                </a:solidFill>
                <a:latin typeface="Arial"/>
                <a:cs typeface="Arial"/>
              </a:rPr>
              <a:t>     </a:t>
            </a:r>
            <a:r>
              <a:rPr lang="en-US" dirty="0" smtClean="0">
                <a:solidFill>
                  <a:srgbClr val="0000FF"/>
                </a:solidFill>
                <a:latin typeface="Arial"/>
                <a:cs typeface="Arial"/>
              </a:rPr>
              <a:t>clay</a:t>
            </a:r>
            <a:r>
              <a:rPr lang="en-US" baseline="30000" dirty="0" smtClean="0">
                <a:solidFill>
                  <a:srgbClr val="0000FF"/>
                </a:solidFill>
                <a:latin typeface="Arial"/>
                <a:cs typeface="Arial"/>
              </a:rPr>
              <a:t>–</a:t>
            </a:r>
            <a:r>
              <a:rPr lang="en-US" dirty="0" smtClean="0">
                <a:solidFill>
                  <a:srgbClr val="0000FF"/>
                </a:solidFill>
                <a:latin typeface="Arial"/>
                <a:cs typeface="Arial"/>
              </a:rPr>
              <a:t> - </a:t>
            </a:r>
            <a:r>
              <a:rPr lang="en-US" dirty="0" smtClean="0">
                <a:solidFill>
                  <a:srgbClr val="008000"/>
                </a:solidFill>
                <a:latin typeface="Arial"/>
                <a:cs typeface="Arial"/>
              </a:rPr>
              <a:t>H</a:t>
            </a:r>
            <a:r>
              <a:rPr lang="en-US" baseline="30000" dirty="0" smtClean="0">
                <a:solidFill>
                  <a:srgbClr val="008000"/>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s</a:t>
            </a:r>
            <a:r>
              <a:rPr lang="en-US" dirty="0" smtClean="0">
                <a:solidFill>
                  <a:srgbClr val="0000FF"/>
                </a:solidFill>
                <a:latin typeface="Arial"/>
                <a:cs typeface="Arial"/>
              </a:rPr>
              <a:t>)</a:t>
            </a:r>
            <a:r>
              <a:rPr lang="en-US" b="1" dirty="0" smtClean="0">
                <a:solidFill>
                  <a:srgbClr val="0000FF"/>
                </a:solidFill>
                <a:latin typeface="Arial"/>
                <a:cs typeface="Arial"/>
              </a:rPr>
              <a:t>   +   </a:t>
            </a:r>
            <a:r>
              <a:rPr lang="en-US" dirty="0" smtClean="0">
                <a:solidFill>
                  <a:srgbClr val="FF0000"/>
                </a:solidFill>
                <a:latin typeface="Arial"/>
                <a:cs typeface="Arial"/>
              </a:rPr>
              <a:t>K</a:t>
            </a:r>
            <a:r>
              <a:rPr lang="en-US" baseline="30000" dirty="0" smtClean="0">
                <a:solidFill>
                  <a:srgbClr val="FF0000"/>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a:t>
            </a:r>
          </a:p>
          <a:p>
            <a:pPr>
              <a:buNone/>
            </a:pPr>
            <a:endParaRPr lang="en-US" sz="1200" dirty="0" smtClean="0">
              <a:latin typeface="Arial"/>
              <a:cs typeface="Arial"/>
            </a:endParaRPr>
          </a:p>
          <a:p>
            <a:r>
              <a:rPr lang="en-US" dirty="0" smtClean="0">
                <a:latin typeface="Arial"/>
                <a:cs typeface="Arial"/>
              </a:rPr>
              <a:t>The K</a:t>
            </a:r>
            <a:r>
              <a:rPr lang="en-US" baseline="30000" dirty="0" smtClean="0">
                <a:latin typeface="Arial"/>
                <a:cs typeface="Arial"/>
              </a:rPr>
              <a:t>+ </a:t>
            </a:r>
            <a:r>
              <a:rPr lang="en-US" dirty="0" smtClean="0">
                <a:latin typeface="Arial"/>
                <a:cs typeface="Arial"/>
              </a:rPr>
              <a:t>(</a:t>
            </a:r>
            <a:r>
              <a:rPr lang="en-US" dirty="0" err="1" smtClean="0">
                <a:latin typeface="Arial"/>
                <a:cs typeface="Arial"/>
              </a:rPr>
              <a:t>aq</a:t>
            </a:r>
            <a:r>
              <a:rPr lang="en-US" dirty="0" smtClean="0">
                <a:latin typeface="Arial"/>
                <a:cs typeface="Arial"/>
              </a:rPr>
              <a:t>) is now available to the plants.</a:t>
            </a:r>
          </a:p>
          <a:p>
            <a:endParaRPr lang="en-US" sz="1297" dirty="0" smtClean="0">
              <a:latin typeface="Arial"/>
              <a:cs typeface="Arial"/>
            </a:endParaRPr>
          </a:p>
          <a:p>
            <a:r>
              <a:rPr lang="en-US" dirty="0" smtClean="0">
                <a:latin typeface="Arial"/>
                <a:cs typeface="Arial"/>
              </a:rPr>
              <a:t> Exchange is facilitated by the large surface area of clay.</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7467600" cy="406902"/>
          </a:xfrm>
        </p:spPr>
        <p:txBody>
          <a:bodyPr>
            <a:normAutofit fontScale="90000"/>
          </a:bodyPr>
          <a:lstStyle/>
          <a:p>
            <a:r>
              <a:rPr lang="en-US" dirty="0" smtClean="0"/>
              <a:t>CEC</a:t>
            </a:r>
            <a:endParaRPr lang="en-US" dirty="0"/>
          </a:p>
        </p:txBody>
      </p:sp>
      <p:pic>
        <p:nvPicPr>
          <p:cNvPr id="7" name="Picture 6"/>
          <p:cNvPicPr>
            <a:picLocks noChangeAspect="1"/>
          </p:cNvPicPr>
          <p:nvPr/>
        </p:nvPicPr>
        <p:blipFill>
          <a:blip r:embed="rId2"/>
          <a:stretch>
            <a:fillRect/>
          </a:stretch>
        </p:blipFill>
        <p:spPr>
          <a:xfrm>
            <a:off x="457200" y="681540"/>
            <a:ext cx="3657600" cy="2229582"/>
          </a:xfrm>
          <a:prstGeom prst="rect">
            <a:avLst/>
          </a:prstGeom>
        </p:spPr>
      </p:pic>
      <p:pic>
        <p:nvPicPr>
          <p:cNvPr id="12" name="Picture 11"/>
          <p:cNvPicPr>
            <a:picLocks noChangeAspect="1"/>
          </p:cNvPicPr>
          <p:nvPr/>
        </p:nvPicPr>
        <p:blipFill>
          <a:blip r:embed="rId3"/>
          <a:stretch>
            <a:fillRect/>
          </a:stretch>
        </p:blipFill>
        <p:spPr>
          <a:xfrm>
            <a:off x="4579454" y="379817"/>
            <a:ext cx="3962400" cy="5715000"/>
          </a:xfrm>
          <a:prstGeom prst="rect">
            <a:avLst/>
          </a:prstGeom>
        </p:spPr>
      </p:pic>
      <p:pic>
        <p:nvPicPr>
          <p:cNvPr id="14" name="Picture 13"/>
          <p:cNvPicPr>
            <a:picLocks noChangeAspect="1"/>
          </p:cNvPicPr>
          <p:nvPr/>
        </p:nvPicPr>
        <p:blipFill>
          <a:blip r:embed="rId4"/>
          <a:stretch>
            <a:fillRect/>
          </a:stretch>
        </p:blipFill>
        <p:spPr>
          <a:xfrm>
            <a:off x="457200" y="2888803"/>
            <a:ext cx="4406177" cy="32060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69326"/>
          </a:xfrm>
        </p:spPr>
        <p:txBody>
          <a:bodyPr/>
          <a:lstStyle/>
          <a:p>
            <a:r>
              <a:rPr lang="en-US" dirty="0" err="1" smtClean="0"/>
              <a:t>Cec</a:t>
            </a:r>
            <a:r>
              <a:rPr lang="en-US" dirty="0" smtClean="0"/>
              <a:t> (4) – negative charge on clay</a:t>
            </a:r>
            <a:endParaRPr lang="en-US" dirty="0"/>
          </a:p>
        </p:txBody>
      </p:sp>
      <p:sp>
        <p:nvSpPr>
          <p:cNvPr id="3" name="Content Placeholder 2"/>
          <p:cNvSpPr>
            <a:spLocks noGrp="1"/>
          </p:cNvSpPr>
          <p:nvPr>
            <p:ph sz="quarter" idx="1"/>
          </p:nvPr>
        </p:nvSpPr>
        <p:spPr>
          <a:xfrm>
            <a:off x="-1" y="1749325"/>
            <a:ext cx="8820579" cy="4724627"/>
          </a:xfrm>
        </p:spPr>
        <p:txBody>
          <a:bodyPr>
            <a:normAutofit/>
          </a:bodyPr>
          <a:lstStyle/>
          <a:p>
            <a:r>
              <a:rPr lang="en-US" sz="2800" dirty="0" smtClean="0">
                <a:latin typeface="Arial"/>
                <a:cs typeface="Arial"/>
              </a:rPr>
              <a:t>The net negative charge on clay occurs as a result of silicon atoms (oxidation number +4) being replaced by </a:t>
            </a:r>
            <a:r>
              <a:rPr lang="en-US" sz="2800" dirty="0" err="1" smtClean="0">
                <a:latin typeface="Arial"/>
                <a:cs typeface="Arial"/>
              </a:rPr>
              <a:t>aluminium</a:t>
            </a:r>
            <a:r>
              <a:rPr lang="en-US" sz="2800" dirty="0" smtClean="0">
                <a:latin typeface="Arial"/>
                <a:cs typeface="Arial"/>
              </a:rPr>
              <a:t> atoms (+3) or even iron atoms (+2) which do not balance out the negative charges of all the oxygen atoms.   </a:t>
            </a:r>
          </a:p>
          <a:p>
            <a:endParaRPr lang="en-US" sz="2800" dirty="0" smtClean="0">
              <a:latin typeface="Arial"/>
              <a:cs typeface="Arial"/>
            </a:endParaRPr>
          </a:p>
          <a:p>
            <a:r>
              <a:rPr lang="en-US" sz="2800" dirty="0" smtClean="0">
                <a:latin typeface="Arial"/>
                <a:cs typeface="Arial"/>
              </a:rPr>
              <a:t>A clay with more iron atoms has a greater CEC value than a clay with many </a:t>
            </a:r>
            <a:r>
              <a:rPr lang="en-US" sz="2800" dirty="0" err="1" smtClean="0">
                <a:latin typeface="Arial"/>
                <a:cs typeface="Arial"/>
              </a:rPr>
              <a:t>aluminium</a:t>
            </a:r>
            <a:r>
              <a:rPr lang="en-US" sz="2800" dirty="0" smtClean="0">
                <a:latin typeface="Arial"/>
                <a:cs typeface="Arial"/>
              </a:rPr>
              <a:t> atoms.</a:t>
            </a:r>
            <a:endParaRPr lang="en-GB" sz="2800"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1229909" cy="1143000"/>
          </a:xfrm>
        </p:spPr>
        <p:txBody>
          <a:bodyPr/>
          <a:lstStyle/>
          <a:p>
            <a:r>
              <a:rPr lang="en-US" dirty="0" smtClean="0"/>
              <a:t>CEC</a:t>
            </a:r>
            <a:endParaRPr lang="en-US" dirty="0"/>
          </a:p>
        </p:txBody>
      </p:sp>
      <p:pic>
        <p:nvPicPr>
          <p:cNvPr id="4" name="Picture 3"/>
          <p:cNvPicPr>
            <a:picLocks noChangeAspect="1"/>
          </p:cNvPicPr>
          <p:nvPr/>
        </p:nvPicPr>
        <p:blipFill>
          <a:blip r:embed="rId2"/>
          <a:stretch>
            <a:fillRect/>
          </a:stretch>
        </p:blipFill>
        <p:spPr>
          <a:xfrm>
            <a:off x="1933325" y="254000"/>
            <a:ext cx="6604000" cy="6604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t>Water and soil</a:t>
            </a:r>
            <a:endParaRPr lang="en-US" dirty="0"/>
          </a:p>
        </p:txBody>
      </p:sp>
      <p:sp>
        <p:nvSpPr>
          <p:cNvPr id="3" name="Content Placeholder 2"/>
          <p:cNvSpPr>
            <a:spLocks noGrp="1"/>
          </p:cNvSpPr>
          <p:nvPr>
            <p:ph sz="quarter" idx="1"/>
          </p:nvPr>
        </p:nvSpPr>
        <p:spPr>
          <a:xfrm>
            <a:off x="-1" y="1600200"/>
            <a:ext cx="8979601" cy="4873752"/>
          </a:xfrm>
        </p:spPr>
        <p:txBody>
          <a:bodyPr>
            <a:noAutofit/>
          </a:bodyPr>
          <a:lstStyle/>
          <a:p>
            <a:r>
              <a:rPr lang="en-US" dirty="0" smtClean="0">
                <a:latin typeface="Arial"/>
                <a:cs typeface="Arial"/>
              </a:rPr>
              <a:t>Solve problems relating to the removal of heavy-metal ions, phosphates and nitrates from water by chemical precipitation.</a:t>
            </a:r>
          </a:p>
          <a:p>
            <a:endParaRPr lang="en-GB" sz="1100" dirty="0" smtClean="0">
              <a:latin typeface="Arial"/>
              <a:cs typeface="Arial"/>
            </a:endParaRPr>
          </a:p>
          <a:p>
            <a:r>
              <a:rPr lang="en-US" dirty="0" smtClean="0">
                <a:latin typeface="Arial"/>
                <a:cs typeface="Arial"/>
              </a:rPr>
              <a:t>State what is meant by the term </a:t>
            </a:r>
            <a:r>
              <a:rPr lang="en-US" dirty="0" err="1" smtClean="0">
                <a:latin typeface="Arial"/>
                <a:cs typeface="Arial"/>
              </a:rPr>
              <a:t>cation</a:t>
            </a:r>
            <a:r>
              <a:rPr lang="en-US" dirty="0" smtClean="0">
                <a:latin typeface="Arial"/>
                <a:cs typeface="Arial"/>
              </a:rPr>
              <a:t>-exchange capacity (CEC) and outline its importance.</a:t>
            </a:r>
          </a:p>
          <a:p>
            <a:endParaRPr lang="en-GB" sz="1100" dirty="0" smtClean="0">
              <a:latin typeface="Arial"/>
              <a:cs typeface="Arial"/>
            </a:endParaRPr>
          </a:p>
          <a:p>
            <a:r>
              <a:rPr lang="en-US" dirty="0" smtClean="0">
                <a:latin typeface="Arial"/>
                <a:cs typeface="Arial"/>
              </a:rPr>
              <a:t>Discuss the effects of soil pH on </a:t>
            </a:r>
            <a:r>
              <a:rPr lang="en-US" dirty="0" err="1" smtClean="0">
                <a:latin typeface="Arial"/>
                <a:cs typeface="Arial"/>
              </a:rPr>
              <a:t>cation</a:t>
            </a:r>
            <a:r>
              <a:rPr lang="en-US" dirty="0" smtClean="0">
                <a:latin typeface="Arial"/>
                <a:cs typeface="Arial"/>
              </a:rPr>
              <a:t>-exchange capacity and availability of nutrients.</a:t>
            </a:r>
          </a:p>
          <a:p>
            <a:endParaRPr lang="en-GB" sz="1100" dirty="0" smtClean="0">
              <a:latin typeface="Arial"/>
              <a:cs typeface="Arial"/>
            </a:endParaRPr>
          </a:p>
          <a:p>
            <a:r>
              <a:rPr lang="en-US" dirty="0" smtClean="0">
                <a:latin typeface="Arial"/>
                <a:cs typeface="Arial"/>
              </a:rPr>
              <a:t>Describe the chemical functions of soil organic matter (SOM).</a:t>
            </a:r>
            <a:r>
              <a:rPr lang="en-GB" dirty="0" smtClean="0">
                <a:latin typeface="Arial"/>
                <a:cs typeface="Arial"/>
              </a:rPr>
              <a:t> </a:t>
            </a:r>
            <a:endParaRPr lang="en-US"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36083"/>
          </a:xfrm>
        </p:spPr>
        <p:txBody>
          <a:bodyPr/>
          <a:lstStyle/>
          <a:p>
            <a:r>
              <a:rPr lang="en-US" dirty="0" err="1" smtClean="0"/>
              <a:t>Cec</a:t>
            </a:r>
            <a:r>
              <a:rPr lang="en-US" dirty="0" smtClean="0"/>
              <a:t> (5) - humus</a:t>
            </a:r>
            <a:endParaRPr lang="en-US" dirty="0"/>
          </a:p>
        </p:txBody>
      </p:sp>
      <p:sp>
        <p:nvSpPr>
          <p:cNvPr id="3" name="Content Placeholder 2"/>
          <p:cNvSpPr>
            <a:spLocks noGrp="1"/>
          </p:cNvSpPr>
          <p:nvPr>
            <p:ph sz="quarter" idx="1"/>
          </p:nvPr>
        </p:nvSpPr>
        <p:spPr>
          <a:xfrm>
            <a:off x="0" y="1308754"/>
            <a:ext cx="8844100" cy="5549246"/>
          </a:xfrm>
        </p:spPr>
        <p:txBody>
          <a:bodyPr>
            <a:normAutofit/>
          </a:bodyPr>
          <a:lstStyle/>
          <a:p>
            <a:r>
              <a:rPr lang="en-US" sz="2800" dirty="0" smtClean="0">
                <a:latin typeface="Arial"/>
                <a:cs typeface="Arial"/>
              </a:rPr>
              <a:t>Humus/SOM contains weak organic acids, RCOOH. </a:t>
            </a:r>
          </a:p>
          <a:p>
            <a:pPr>
              <a:buNone/>
            </a:pPr>
            <a:endParaRPr lang="en-US" sz="1200" dirty="0" smtClean="0">
              <a:latin typeface="Arial"/>
              <a:cs typeface="Arial"/>
            </a:endParaRPr>
          </a:p>
          <a:p>
            <a:r>
              <a:rPr lang="en-US" sz="2800" dirty="0" smtClean="0">
                <a:latin typeface="Arial"/>
                <a:cs typeface="Arial"/>
              </a:rPr>
              <a:t>RCOOHs exchange </a:t>
            </a:r>
            <a:r>
              <a:rPr lang="en-US" sz="2800" dirty="0" err="1" smtClean="0">
                <a:latin typeface="Arial"/>
                <a:cs typeface="Arial"/>
              </a:rPr>
              <a:t>cations</a:t>
            </a:r>
            <a:r>
              <a:rPr lang="en-US" sz="2800" dirty="0" smtClean="0">
                <a:latin typeface="Arial"/>
                <a:cs typeface="Arial"/>
              </a:rPr>
              <a:t> with the soil which is how the </a:t>
            </a:r>
            <a:r>
              <a:rPr lang="en-US" sz="2800" dirty="0" err="1" smtClean="0">
                <a:latin typeface="Arial"/>
                <a:cs typeface="Arial"/>
              </a:rPr>
              <a:t>cations</a:t>
            </a:r>
            <a:r>
              <a:rPr lang="en-US" sz="2800" dirty="0" smtClean="0">
                <a:latin typeface="Arial"/>
                <a:cs typeface="Arial"/>
              </a:rPr>
              <a:t> are absorbed (really part of compound):</a:t>
            </a:r>
            <a:endParaRPr lang="en-GB" sz="2800" dirty="0" smtClean="0">
              <a:latin typeface="Arial"/>
              <a:cs typeface="Arial"/>
            </a:endParaRPr>
          </a:p>
          <a:p>
            <a:pPr>
              <a:buNone/>
            </a:pPr>
            <a:endParaRPr lang="en-GB" sz="1100" dirty="0" smtClean="0">
              <a:latin typeface="Arial"/>
              <a:cs typeface="Arial"/>
            </a:endParaRPr>
          </a:p>
          <a:p>
            <a:pPr>
              <a:buNone/>
            </a:pPr>
            <a:r>
              <a:rPr lang="en-US" sz="2800" dirty="0" smtClean="0">
                <a:latin typeface="Arial"/>
                <a:cs typeface="Arial"/>
              </a:rPr>
              <a:t> </a:t>
            </a:r>
            <a:r>
              <a:rPr lang="en-US" dirty="0" smtClean="0">
                <a:solidFill>
                  <a:srgbClr val="0000FF"/>
                </a:solidFill>
                <a:latin typeface="Arial"/>
                <a:cs typeface="Arial"/>
              </a:rPr>
              <a:t>RCOOH (humus)</a:t>
            </a:r>
            <a:r>
              <a:rPr lang="en-US" b="1" dirty="0" smtClean="0">
                <a:solidFill>
                  <a:srgbClr val="0000FF"/>
                </a:solidFill>
                <a:latin typeface="Arial"/>
                <a:cs typeface="Arial"/>
              </a:rPr>
              <a:t> + </a:t>
            </a:r>
            <a:r>
              <a:rPr lang="en-US" dirty="0" smtClean="0">
                <a:solidFill>
                  <a:srgbClr val="0000FF"/>
                </a:solidFill>
                <a:latin typeface="Arial"/>
                <a:cs typeface="Arial"/>
              </a:rPr>
              <a:t>K</a:t>
            </a:r>
            <a:r>
              <a:rPr lang="en-US" baseline="30000" dirty="0" smtClean="0">
                <a:solidFill>
                  <a:srgbClr val="0000FF"/>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 </a:t>
            </a:r>
            <a:r>
              <a:rPr lang="en-US" b="1" dirty="0" err="1" smtClean="0">
                <a:solidFill>
                  <a:srgbClr val="0000FF"/>
                </a:solidFill>
                <a:latin typeface="Arial"/>
                <a:cs typeface="Arial"/>
                <a:sym typeface="Symbol"/>
              </a:rPr>
              <a:t></a:t>
            </a:r>
            <a:r>
              <a:rPr lang="en-US" b="1" dirty="0" smtClean="0">
                <a:solidFill>
                  <a:srgbClr val="0000FF"/>
                </a:solidFill>
                <a:latin typeface="Arial"/>
                <a:cs typeface="Arial"/>
              </a:rPr>
              <a:t> </a:t>
            </a:r>
            <a:r>
              <a:rPr lang="en-US" dirty="0" smtClean="0">
                <a:solidFill>
                  <a:srgbClr val="0000FF"/>
                </a:solidFill>
                <a:latin typeface="Arial"/>
                <a:cs typeface="Arial"/>
              </a:rPr>
              <a:t>RCOOK (humus)</a:t>
            </a:r>
            <a:r>
              <a:rPr lang="en-US" b="1" dirty="0" smtClean="0">
                <a:solidFill>
                  <a:srgbClr val="0000FF"/>
                </a:solidFill>
                <a:latin typeface="Arial"/>
                <a:cs typeface="Arial"/>
              </a:rPr>
              <a:t> + </a:t>
            </a:r>
            <a:r>
              <a:rPr lang="en-US" dirty="0" smtClean="0">
                <a:solidFill>
                  <a:srgbClr val="0000FF"/>
                </a:solidFill>
                <a:latin typeface="Arial"/>
                <a:cs typeface="Arial"/>
              </a:rPr>
              <a:t>H</a:t>
            </a:r>
            <a:r>
              <a:rPr lang="en-US" baseline="30000" dirty="0" smtClean="0">
                <a:solidFill>
                  <a:srgbClr val="0000FF"/>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a:t>
            </a:r>
            <a:endParaRPr lang="en-GB" dirty="0" smtClean="0">
              <a:solidFill>
                <a:srgbClr val="0000FF"/>
              </a:solidFill>
              <a:latin typeface="Arial"/>
              <a:cs typeface="Arial"/>
            </a:endParaRPr>
          </a:p>
          <a:p>
            <a:pPr>
              <a:buNone/>
            </a:pPr>
            <a:endParaRPr lang="en-GB" sz="1200" dirty="0" smtClean="0">
              <a:latin typeface="Arial"/>
              <a:cs typeface="Arial"/>
            </a:endParaRPr>
          </a:p>
          <a:p>
            <a:r>
              <a:rPr lang="en-US" sz="2800" dirty="0" smtClean="0">
                <a:latin typeface="Arial"/>
                <a:cs typeface="Arial"/>
              </a:rPr>
              <a:t>At the roots of plants the </a:t>
            </a:r>
            <a:r>
              <a:rPr lang="en-US" sz="2800" dirty="0" err="1" smtClean="0">
                <a:latin typeface="Arial"/>
                <a:cs typeface="Arial"/>
              </a:rPr>
              <a:t>cations</a:t>
            </a:r>
            <a:r>
              <a:rPr lang="en-US" sz="2800" dirty="0" smtClean="0">
                <a:latin typeface="Arial"/>
                <a:cs typeface="Arial"/>
              </a:rPr>
              <a:t> are exchanged again with the roots:</a:t>
            </a:r>
            <a:endParaRPr lang="en-GB" sz="2800" dirty="0" smtClean="0">
              <a:latin typeface="Arial"/>
              <a:cs typeface="Arial"/>
            </a:endParaRPr>
          </a:p>
          <a:p>
            <a:endParaRPr lang="en-US" dirty="0" smtClean="0">
              <a:solidFill>
                <a:srgbClr val="0000FF"/>
              </a:solidFill>
              <a:latin typeface="Arial"/>
              <a:cs typeface="Arial"/>
            </a:endParaRPr>
          </a:p>
          <a:p>
            <a:pPr>
              <a:buNone/>
            </a:pPr>
            <a:r>
              <a:rPr lang="en-US" dirty="0" smtClean="0">
                <a:solidFill>
                  <a:srgbClr val="0000FF"/>
                </a:solidFill>
                <a:latin typeface="Arial"/>
                <a:cs typeface="Arial"/>
              </a:rPr>
              <a:t>  RCOOK (humus)</a:t>
            </a:r>
            <a:r>
              <a:rPr lang="en-US" b="1" dirty="0" smtClean="0">
                <a:solidFill>
                  <a:srgbClr val="0000FF"/>
                </a:solidFill>
                <a:latin typeface="Arial"/>
                <a:cs typeface="Arial"/>
              </a:rPr>
              <a:t> + </a:t>
            </a:r>
            <a:r>
              <a:rPr lang="en-US" dirty="0" smtClean="0">
                <a:solidFill>
                  <a:srgbClr val="0000FF"/>
                </a:solidFill>
                <a:latin typeface="Arial"/>
                <a:cs typeface="Arial"/>
              </a:rPr>
              <a:t>H</a:t>
            </a:r>
            <a:r>
              <a:rPr lang="en-US" baseline="30000" dirty="0" smtClean="0">
                <a:solidFill>
                  <a:srgbClr val="0000FF"/>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 </a:t>
            </a:r>
            <a:r>
              <a:rPr lang="en-US" b="1" dirty="0" err="1" smtClean="0">
                <a:solidFill>
                  <a:srgbClr val="0000FF"/>
                </a:solidFill>
                <a:latin typeface="Arial"/>
                <a:cs typeface="Arial"/>
                <a:sym typeface="Symbol"/>
              </a:rPr>
              <a:t></a:t>
            </a:r>
            <a:r>
              <a:rPr lang="en-US" b="1" dirty="0" smtClean="0">
                <a:solidFill>
                  <a:srgbClr val="0000FF"/>
                </a:solidFill>
                <a:latin typeface="Arial"/>
                <a:cs typeface="Arial"/>
              </a:rPr>
              <a:t> </a:t>
            </a:r>
            <a:r>
              <a:rPr lang="en-US" dirty="0" smtClean="0">
                <a:solidFill>
                  <a:srgbClr val="0000FF"/>
                </a:solidFill>
                <a:latin typeface="Arial"/>
                <a:cs typeface="Arial"/>
              </a:rPr>
              <a:t>RCOOH (humus)</a:t>
            </a:r>
            <a:r>
              <a:rPr lang="en-US" b="1" dirty="0" smtClean="0">
                <a:solidFill>
                  <a:srgbClr val="0000FF"/>
                </a:solidFill>
                <a:latin typeface="Arial"/>
                <a:cs typeface="Arial"/>
              </a:rPr>
              <a:t> + </a:t>
            </a:r>
            <a:r>
              <a:rPr lang="en-US" dirty="0" smtClean="0">
                <a:solidFill>
                  <a:srgbClr val="0000FF"/>
                </a:solidFill>
                <a:latin typeface="Arial"/>
                <a:cs typeface="Arial"/>
              </a:rPr>
              <a:t>K</a:t>
            </a:r>
            <a:r>
              <a:rPr lang="en-US" baseline="30000" dirty="0" smtClean="0">
                <a:solidFill>
                  <a:srgbClr val="0000FF"/>
                </a:solidFill>
                <a:latin typeface="Arial"/>
                <a:cs typeface="Arial"/>
              </a:rPr>
              <a:t>+</a:t>
            </a:r>
            <a:r>
              <a:rPr lang="en-US" dirty="0" smtClean="0">
                <a:solidFill>
                  <a:srgbClr val="0000FF"/>
                </a:solidFill>
                <a:latin typeface="Arial"/>
                <a:cs typeface="Arial"/>
              </a:rPr>
              <a:t> (</a:t>
            </a:r>
            <a:r>
              <a:rPr lang="en-US" dirty="0" err="1" smtClean="0">
                <a:solidFill>
                  <a:srgbClr val="0000FF"/>
                </a:solidFill>
                <a:latin typeface="Arial"/>
                <a:cs typeface="Arial"/>
              </a:rPr>
              <a:t>aq</a:t>
            </a:r>
            <a:r>
              <a:rPr lang="en-US" dirty="0" smtClean="0">
                <a:solidFill>
                  <a:srgbClr val="0000FF"/>
                </a:solidFill>
                <a:latin typeface="Arial"/>
                <a:cs typeface="Arial"/>
              </a:rPr>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627"/>
            <a:ext cx="7467600" cy="1143000"/>
          </a:xfrm>
        </p:spPr>
        <p:txBody>
          <a:bodyPr/>
          <a:lstStyle/>
          <a:p>
            <a:r>
              <a:rPr lang="en-US" dirty="0" smtClean="0"/>
              <a:t>Effect of pH on CEC </a:t>
            </a:r>
            <a:endParaRPr lang="en-US" dirty="0"/>
          </a:p>
        </p:txBody>
      </p:sp>
      <p:sp>
        <p:nvSpPr>
          <p:cNvPr id="3" name="Content Placeholder 2"/>
          <p:cNvSpPr>
            <a:spLocks noGrp="1"/>
          </p:cNvSpPr>
          <p:nvPr>
            <p:ph sz="quarter" idx="1"/>
          </p:nvPr>
        </p:nvSpPr>
        <p:spPr>
          <a:xfrm>
            <a:off x="-1" y="1301123"/>
            <a:ext cx="8797057" cy="5172829"/>
          </a:xfrm>
        </p:spPr>
        <p:txBody>
          <a:bodyPr>
            <a:normAutofit fontScale="92500" lnSpcReduction="20000"/>
          </a:bodyPr>
          <a:lstStyle/>
          <a:p>
            <a:r>
              <a:rPr lang="en-US" u="sng" dirty="0" smtClean="0">
                <a:solidFill>
                  <a:srgbClr val="FF6600"/>
                </a:solidFill>
                <a:latin typeface="Arial"/>
                <a:cs typeface="Arial"/>
              </a:rPr>
              <a:t>Low pH lowers CEC</a:t>
            </a:r>
            <a:endParaRPr lang="en-GB" dirty="0" smtClean="0">
              <a:solidFill>
                <a:srgbClr val="FF6600"/>
              </a:solidFill>
              <a:latin typeface="Arial"/>
              <a:cs typeface="Arial"/>
            </a:endParaRPr>
          </a:p>
          <a:p>
            <a:pPr>
              <a:buNone/>
            </a:pPr>
            <a:r>
              <a:rPr lang="en-US" dirty="0" smtClean="0">
                <a:latin typeface="Arial"/>
                <a:cs typeface="Arial"/>
              </a:rPr>
              <a:t>    At a low pH, H</a:t>
            </a:r>
            <a:r>
              <a:rPr lang="en-US" baseline="30000" dirty="0" smtClean="0">
                <a:latin typeface="Arial"/>
                <a:cs typeface="Arial"/>
              </a:rPr>
              <a:t>+ </a:t>
            </a:r>
            <a:r>
              <a:rPr lang="en-US" dirty="0" smtClean="0">
                <a:latin typeface="Arial"/>
                <a:cs typeface="Arial"/>
              </a:rPr>
              <a:t>ions displace the exchangeable </a:t>
            </a:r>
            <a:r>
              <a:rPr lang="en-US" dirty="0" err="1" smtClean="0">
                <a:latin typeface="Arial"/>
                <a:cs typeface="Arial"/>
              </a:rPr>
              <a:t>cations</a:t>
            </a:r>
            <a:r>
              <a:rPr lang="en-US" dirty="0" smtClean="0">
                <a:latin typeface="Arial"/>
                <a:cs typeface="Arial"/>
              </a:rPr>
              <a:t> on the surface of the clay:</a:t>
            </a:r>
            <a:endParaRPr lang="en-GB" dirty="0" smtClean="0">
              <a:latin typeface="Arial"/>
              <a:cs typeface="Arial"/>
            </a:endParaRPr>
          </a:p>
          <a:p>
            <a:pPr>
              <a:buNone/>
            </a:pPr>
            <a:endParaRPr lang="en-GB" sz="1412" dirty="0" smtClean="0">
              <a:latin typeface="Arial"/>
              <a:cs typeface="Arial"/>
            </a:endParaRPr>
          </a:p>
          <a:p>
            <a:pPr>
              <a:buNone/>
            </a:pPr>
            <a:r>
              <a:rPr lang="en-US" dirty="0" smtClean="0">
                <a:latin typeface="Arial"/>
                <a:cs typeface="Arial"/>
              </a:rPr>
              <a:t>             clay - Mg  </a:t>
            </a:r>
            <a:r>
              <a:rPr lang="en-US" b="1" dirty="0" smtClean="0">
                <a:latin typeface="Arial"/>
                <a:cs typeface="Arial"/>
              </a:rPr>
              <a:t> +   2</a:t>
            </a:r>
            <a:r>
              <a:rPr lang="en-US" dirty="0" smtClean="0">
                <a:latin typeface="Arial"/>
                <a:cs typeface="Arial"/>
              </a:rPr>
              <a:t>H</a:t>
            </a:r>
            <a:r>
              <a:rPr lang="en-US" baseline="30000" dirty="0" smtClean="0">
                <a:latin typeface="Arial"/>
                <a:cs typeface="Arial"/>
              </a:rPr>
              <a:t>+</a:t>
            </a:r>
            <a:r>
              <a:rPr lang="en-US" dirty="0" smtClean="0">
                <a:latin typeface="Arial"/>
                <a:cs typeface="Arial"/>
              </a:rPr>
              <a:t> (</a:t>
            </a:r>
            <a:r>
              <a:rPr lang="en-US" dirty="0" err="1" smtClean="0">
                <a:latin typeface="Arial"/>
                <a:cs typeface="Arial"/>
              </a:rPr>
              <a:t>aq</a:t>
            </a:r>
            <a:r>
              <a:rPr lang="en-US" dirty="0" smtClean="0">
                <a:latin typeface="Arial"/>
                <a:cs typeface="Arial"/>
              </a:rPr>
              <a:t>) </a:t>
            </a:r>
            <a:r>
              <a:rPr lang="en-US" b="1" dirty="0" smtClean="0">
                <a:latin typeface="Arial"/>
                <a:cs typeface="Arial"/>
              </a:rPr>
              <a:t> </a:t>
            </a:r>
            <a:r>
              <a:rPr lang="en-US" b="1" dirty="0" smtClean="0">
                <a:latin typeface="Arial"/>
                <a:cs typeface="Arial"/>
                <a:sym typeface="Symbol"/>
              </a:rPr>
              <a:t></a:t>
            </a:r>
            <a:r>
              <a:rPr lang="en-US" b="1" dirty="0" smtClean="0">
                <a:latin typeface="Arial"/>
                <a:cs typeface="Arial"/>
              </a:rPr>
              <a:t> </a:t>
            </a:r>
            <a:r>
              <a:rPr lang="en-US" b="1" dirty="0" smtClean="0">
                <a:latin typeface="Arial"/>
                <a:cs typeface="Arial"/>
              </a:rPr>
              <a:t> </a:t>
            </a:r>
            <a:r>
              <a:rPr lang="en-US" dirty="0" smtClean="0">
                <a:latin typeface="Arial"/>
                <a:cs typeface="Arial"/>
              </a:rPr>
              <a:t>clay </a:t>
            </a:r>
            <a:r>
              <a:rPr lang="en-US" dirty="0" smtClean="0">
                <a:latin typeface="Arial"/>
                <a:cs typeface="Arial"/>
              </a:rPr>
              <a:t>- </a:t>
            </a:r>
            <a:r>
              <a:rPr lang="en-US" dirty="0" smtClean="0">
                <a:latin typeface="Arial"/>
                <a:cs typeface="Arial"/>
              </a:rPr>
              <a:t>2H</a:t>
            </a:r>
            <a:r>
              <a:rPr lang="en-US" b="1" dirty="0" smtClean="0">
                <a:latin typeface="Arial"/>
                <a:cs typeface="Arial"/>
              </a:rPr>
              <a:t>   </a:t>
            </a:r>
            <a:r>
              <a:rPr lang="en-US" dirty="0" smtClean="0">
                <a:latin typeface="Arial"/>
                <a:cs typeface="Arial"/>
              </a:rPr>
              <a:t>+</a:t>
            </a:r>
            <a:r>
              <a:rPr lang="en-US" b="1" dirty="0" smtClean="0">
                <a:latin typeface="Arial"/>
                <a:cs typeface="Arial"/>
              </a:rPr>
              <a:t>   </a:t>
            </a:r>
            <a:r>
              <a:rPr lang="en-US" dirty="0" smtClean="0">
                <a:latin typeface="Arial"/>
                <a:cs typeface="Arial"/>
              </a:rPr>
              <a:t>Mg</a:t>
            </a:r>
            <a:r>
              <a:rPr lang="en-US" baseline="30000" dirty="0" smtClean="0">
                <a:latin typeface="Arial"/>
                <a:cs typeface="Arial"/>
              </a:rPr>
              <a:t>2+</a:t>
            </a:r>
            <a:r>
              <a:rPr lang="en-US" dirty="0" smtClean="0">
                <a:latin typeface="Arial"/>
                <a:cs typeface="Arial"/>
              </a:rPr>
              <a:t> (</a:t>
            </a:r>
            <a:r>
              <a:rPr lang="en-US" dirty="0" err="1" smtClean="0">
                <a:latin typeface="Arial"/>
                <a:cs typeface="Arial"/>
              </a:rPr>
              <a:t>aq</a:t>
            </a:r>
            <a:r>
              <a:rPr lang="en-US" dirty="0" smtClean="0">
                <a:latin typeface="Arial"/>
                <a:cs typeface="Arial"/>
              </a:rPr>
              <a:t>) </a:t>
            </a:r>
            <a:endParaRPr lang="en-GB" sz="1200" dirty="0" smtClean="0">
              <a:latin typeface="Arial"/>
              <a:cs typeface="Arial"/>
            </a:endParaRPr>
          </a:p>
          <a:p>
            <a:pPr>
              <a:buNone/>
            </a:pPr>
            <a:endParaRPr lang="en-US" dirty="0" smtClean="0">
              <a:latin typeface="Arial"/>
              <a:cs typeface="Arial"/>
            </a:endParaRPr>
          </a:p>
          <a:p>
            <a:pPr>
              <a:buNone/>
            </a:pPr>
            <a:r>
              <a:rPr lang="en-US" dirty="0" smtClean="0">
                <a:latin typeface="Arial"/>
                <a:cs typeface="Arial"/>
              </a:rPr>
              <a:t>    As a result these essential </a:t>
            </a:r>
            <a:r>
              <a:rPr lang="en-US" dirty="0" err="1" smtClean="0">
                <a:latin typeface="Arial"/>
                <a:cs typeface="Arial"/>
              </a:rPr>
              <a:t>cations</a:t>
            </a:r>
            <a:r>
              <a:rPr lang="en-US" dirty="0" smtClean="0">
                <a:latin typeface="Arial"/>
                <a:cs typeface="Arial"/>
              </a:rPr>
              <a:t> are not being adsorbed by the clay, lower CEC value, and are easily leached leaving the soil with fewer nutrients. </a:t>
            </a:r>
            <a:endParaRPr lang="en-GB" dirty="0" smtClean="0">
              <a:latin typeface="Arial"/>
              <a:cs typeface="Arial"/>
            </a:endParaRPr>
          </a:p>
          <a:p>
            <a:pPr>
              <a:buNone/>
            </a:pPr>
            <a:r>
              <a:rPr lang="en-US" dirty="0" smtClean="0">
                <a:latin typeface="Arial"/>
                <a:cs typeface="Arial"/>
              </a:rPr>
              <a:t> </a:t>
            </a:r>
            <a:endParaRPr lang="en-GB" dirty="0" smtClean="0">
              <a:latin typeface="Arial"/>
              <a:cs typeface="Arial"/>
            </a:endParaRPr>
          </a:p>
          <a:p>
            <a:r>
              <a:rPr lang="en-US" u="sng" dirty="0" smtClean="0">
                <a:solidFill>
                  <a:srgbClr val="FF6600"/>
                </a:solidFill>
                <a:latin typeface="Arial"/>
                <a:cs typeface="Arial"/>
              </a:rPr>
              <a:t>High pH increases CEC</a:t>
            </a:r>
            <a:endParaRPr lang="en-GB" dirty="0" smtClean="0">
              <a:solidFill>
                <a:srgbClr val="FF6600"/>
              </a:solidFill>
              <a:latin typeface="Arial"/>
              <a:cs typeface="Arial"/>
            </a:endParaRPr>
          </a:p>
          <a:p>
            <a:pPr>
              <a:buNone/>
            </a:pPr>
            <a:r>
              <a:rPr lang="en-GB" dirty="0" smtClean="0">
                <a:latin typeface="Arial"/>
                <a:cs typeface="Arial"/>
              </a:rPr>
              <a:t>   </a:t>
            </a:r>
            <a:r>
              <a:rPr lang="en-US" dirty="0" smtClean="0">
                <a:latin typeface="Arial"/>
                <a:cs typeface="Arial"/>
              </a:rPr>
              <a:t>The hydroxide ions remove H</a:t>
            </a:r>
            <a:r>
              <a:rPr lang="en-US" baseline="30000" dirty="0" smtClean="0">
                <a:latin typeface="Arial"/>
                <a:cs typeface="Arial"/>
              </a:rPr>
              <a:t>+</a:t>
            </a:r>
            <a:r>
              <a:rPr lang="en-US" dirty="0" smtClean="0">
                <a:latin typeface="Arial"/>
                <a:cs typeface="Arial"/>
              </a:rPr>
              <a:t> ions from the hydroxyl group on the clay giving the clay a negative charge increasing CEC</a:t>
            </a:r>
            <a:endParaRPr lang="en-GB" dirty="0" smtClean="0">
              <a:latin typeface="Arial"/>
              <a:cs typeface="Arial"/>
            </a:endParaRPr>
          </a:p>
          <a:p>
            <a:pPr>
              <a:buNone/>
            </a:pPr>
            <a:r>
              <a:rPr lang="en-US" dirty="0" smtClean="0">
                <a:latin typeface="Arial"/>
                <a:cs typeface="Arial"/>
              </a:rPr>
              <a:t>                    </a:t>
            </a:r>
          </a:p>
          <a:p>
            <a:pPr>
              <a:buNone/>
            </a:pPr>
            <a:r>
              <a:rPr lang="en-US" dirty="0" smtClean="0">
                <a:latin typeface="Arial"/>
                <a:cs typeface="Arial"/>
              </a:rPr>
              <a:t>             clay - OH  </a:t>
            </a:r>
            <a:r>
              <a:rPr lang="en-US" b="1" dirty="0" smtClean="0">
                <a:latin typeface="Arial"/>
                <a:cs typeface="Arial"/>
              </a:rPr>
              <a:t> +   </a:t>
            </a:r>
            <a:r>
              <a:rPr lang="en-US" dirty="0" smtClean="0">
                <a:latin typeface="Arial"/>
                <a:cs typeface="Arial"/>
              </a:rPr>
              <a:t>OH</a:t>
            </a:r>
            <a:r>
              <a:rPr lang="en-US" baseline="30000" dirty="0" smtClean="0">
                <a:latin typeface="Arial"/>
                <a:cs typeface="Arial"/>
              </a:rPr>
              <a:t>-</a:t>
            </a:r>
            <a:r>
              <a:rPr lang="en-US" dirty="0" smtClean="0">
                <a:latin typeface="Arial"/>
                <a:cs typeface="Arial"/>
              </a:rPr>
              <a:t> (</a:t>
            </a:r>
            <a:r>
              <a:rPr lang="en-US" dirty="0" err="1" smtClean="0">
                <a:latin typeface="Arial"/>
                <a:cs typeface="Arial"/>
              </a:rPr>
              <a:t>aq</a:t>
            </a:r>
            <a:r>
              <a:rPr lang="en-US" dirty="0" smtClean="0">
                <a:latin typeface="Arial"/>
                <a:cs typeface="Arial"/>
              </a:rPr>
              <a:t>) </a:t>
            </a:r>
            <a:r>
              <a:rPr lang="en-US" b="1" dirty="0" smtClean="0">
                <a:latin typeface="Arial"/>
                <a:cs typeface="Arial"/>
              </a:rPr>
              <a:t> </a:t>
            </a:r>
            <a:r>
              <a:rPr lang="en-US" b="1" dirty="0" err="1" smtClean="0">
                <a:latin typeface="Arial"/>
                <a:cs typeface="Arial"/>
                <a:sym typeface="Symbol"/>
              </a:rPr>
              <a:t></a:t>
            </a:r>
            <a:r>
              <a:rPr lang="en-US" b="1" dirty="0" smtClean="0">
                <a:latin typeface="Arial"/>
                <a:cs typeface="Arial"/>
              </a:rPr>
              <a:t> </a:t>
            </a:r>
            <a:r>
              <a:rPr lang="en-US" dirty="0" smtClean="0">
                <a:latin typeface="Arial"/>
                <a:cs typeface="Arial"/>
              </a:rPr>
              <a:t>clay – O</a:t>
            </a:r>
            <a:r>
              <a:rPr lang="en-US" baseline="30000" dirty="0" smtClean="0">
                <a:latin typeface="Arial"/>
                <a:cs typeface="Arial"/>
              </a:rPr>
              <a:t>-</a:t>
            </a:r>
            <a:r>
              <a:rPr lang="en-US" b="1" dirty="0" smtClean="0">
                <a:latin typeface="Arial"/>
                <a:cs typeface="Arial"/>
              </a:rPr>
              <a:t>   </a:t>
            </a:r>
            <a:r>
              <a:rPr lang="en-US" dirty="0" smtClean="0">
                <a:latin typeface="Arial"/>
                <a:cs typeface="Arial"/>
              </a:rPr>
              <a:t>+</a:t>
            </a:r>
            <a:r>
              <a:rPr lang="en-US" b="1" dirty="0" smtClean="0">
                <a:latin typeface="Arial"/>
                <a:cs typeface="Arial"/>
              </a:rPr>
              <a:t>  </a:t>
            </a:r>
            <a:r>
              <a:rPr lang="en-US" dirty="0" smtClean="0">
                <a:latin typeface="Arial"/>
                <a:cs typeface="Arial"/>
              </a:rPr>
              <a:t>H</a:t>
            </a:r>
            <a:r>
              <a:rPr lang="en-US" baseline="-25000" dirty="0" smtClean="0">
                <a:latin typeface="Arial"/>
                <a:cs typeface="Arial"/>
              </a:rPr>
              <a:t>2</a:t>
            </a:r>
            <a:r>
              <a:rPr lang="en-US" dirty="0" smtClean="0">
                <a:latin typeface="Arial"/>
                <a:cs typeface="Arial"/>
              </a:rPr>
              <a:t>O</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034077" cy="1143000"/>
          </a:xfrm>
        </p:spPr>
        <p:txBody>
          <a:bodyPr/>
          <a:lstStyle/>
          <a:p>
            <a:r>
              <a:rPr lang="en-US" dirty="0" smtClean="0"/>
              <a:t>Effect of pH on availability (1)</a:t>
            </a:r>
            <a:endParaRPr lang="en-US" dirty="0"/>
          </a:p>
        </p:txBody>
      </p:sp>
      <p:sp>
        <p:nvSpPr>
          <p:cNvPr id="3" name="Content Placeholder 2"/>
          <p:cNvSpPr>
            <a:spLocks noGrp="1"/>
          </p:cNvSpPr>
          <p:nvPr>
            <p:ph sz="quarter" idx="1"/>
          </p:nvPr>
        </p:nvSpPr>
        <p:spPr>
          <a:xfrm>
            <a:off x="457200" y="1951870"/>
            <a:ext cx="8222250" cy="4522082"/>
          </a:xfrm>
        </p:spPr>
        <p:txBody>
          <a:bodyPr>
            <a:normAutofit/>
          </a:bodyPr>
          <a:lstStyle/>
          <a:p>
            <a:r>
              <a:rPr lang="en-US" sz="2800" dirty="0" smtClean="0">
                <a:latin typeface="Arial"/>
                <a:cs typeface="Arial"/>
              </a:rPr>
              <a:t>Ionic nutrients are available if </a:t>
            </a:r>
          </a:p>
          <a:p>
            <a:pPr lvl="1"/>
            <a:r>
              <a:rPr lang="en-US" sz="2400" dirty="0" smtClean="0">
                <a:latin typeface="Arial"/>
                <a:cs typeface="Arial"/>
              </a:rPr>
              <a:t>they are aqueous (only way plants can absorb) </a:t>
            </a:r>
            <a:r>
              <a:rPr lang="en-US" sz="2400" b="1" dirty="0" smtClean="0">
                <a:latin typeface="Arial"/>
                <a:cs typeface="Arial"/>
              </a:rPr>
              <a:t>and</a:t>
            </a:r>
            <a:r>
              <a:rPr lang="en-US" sz="2400" dirty="0" smtClean="0">
                <a:latin typeface="Arial"/>
                <a:cs typeface="Arial"/>
              </a:rPr>
              <a:t> </a:t>
            </a:r>
          </a:p>
          <a:p>
            <a:pPr lvl="1"/>
            <a:r>
              <a:rPr lang="en-US" sz="2400" dirty="0" smtClean="0">
                <a:latin typeface="Arial"/>
                <a:cs typeface="Arial"/>
              </a:rPr>
              <a:t>adsorbed onto clay or SOM – if not they are leached</a:t>
            </a:r>
          </a:p>
          <a:p>
            <a:pPr>
              <a:buNone/>
            </a:pPr>
            <a:endParaRPr lang="en-US" sz="2800" dirty="0" smtClean="0"/>
          </a:p>
          <a:p>
            <a:r>
              <a:rPr lang="en-US" sz="2800" dirty="0" smtClean="0">
                <a:latin typeface="Arial"/>
                <a:cs typeface="Arial"/>
              </a:rPr>
              <a:t>The best availability of nutrients is between pH 6 and 6.5; around neutral.</a:t>
            </a:r>
            <a:r>
              <a:rPr lang="en-GB" sz="2800" dirty="0" smtClean="0">
                <a:latin typeface="Arial"/>
                <a:cs typeface="Arial"/>
              </a:rPr>
              <a:t> </a:t>
            </a:r>
            <a:endParaRPr lang="en-US" sz="2800"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68663"/>
          </a:xfrm>
        </p:spPr>
        <p:txBody>
          <a:bodyPr/>
          <a:lstStyle/>
          <a:p>
            <a:r>
              <a:rPr lang="en-US" dirty="0" smtClean="0"/>
              <a:t>pH and availability</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93769223"/>
              </p:ext>
            </p:extLst>
          </p:nvPr>
        </p:nvGraphicFramePr>
        <p:xfrm>
          <a:off x="181406" y="1247426"/>
          <a:ext cx="8735522" cy="4963886"/>
        </p:xfrm>
        <a:graphic>
          <a:graphicData uri="http://schemas.openxmlformats.org/drawingml/2006/table">
            <a:tbl>
              <a:tblPr firstRow="1" bandRow="1">
                <a:tableStyleId>{E8B1032C-EA38-4F05-BA0D-38AFFFC7BED3}</a:tableStyleId>
              </a:tblPr>
              <a:tblGrid>
                <a:gridCol w="1110708"/>
                <a:gridCol w="3265714"/>
                <a:gridCol w="93980"/>
                <a:gridCol w="1515999"/>
                <a:gridCol w="2749121"/>
              </a:tblGrid>
              <a:tr h="467566">
                <a:tc>
                  <a:txBody>
                    <a:bodyPr/>
                    <a:lstStyle/>
                    <a:p>
                      <a:pPr marL="0" marR="0">
                        <a:spcBef>
                          <a:spcPts val="0"/>
                        </a:spcBef>
                        <a:spcAft>
                          <a:spcPts val="0"/>
                        </a:spcAft>
                      </a:pPr>
                      <a:r>
                        <a:rPr lang="en-US" sz="1800" spc="0" dirty="0">
                          <a:solidFill>
                            <a:srgbClr val="141413"/>
                          </a:solidFill>
                          <a:latin typeface="Arial"/>
                          <a:ea typeface="Times New Roman"/>
                          <a:cs typeface="Helvetica"/>
                        </a:rPr>
                        <a:t>ion</a:t>
                      </a:r>
                      <a:endParaRPr lang="en-GB" sz="1800" spc="-25" dirty="0">
                        <a:latin typeface="Times New Roman"/>
                        <a:ea typeface="Times New Roman"/>
                        <a:cs typeface="Times New Roman"/>
                      </a:endParaRPr>
                    </a:p>
                  </a:txBody>
                  <a:tcPr marL="68580" marR="68580" marT="0" marB="0"/>
                </a:tc>
                <a:tc gridSpan="2">
                  <a:txBody>
                    <a:bodyPr/>
                    <a:lstStyle/>
                    <a:p>
                      <a:pPr marL="0" marR="0" algn="ctr">
                        <a:spcBef>
                          <a:spcPts val="0"/>
                        </a:spcBef>
                        <a:spcAft>
                          <a:spcPts val="0"/>
                        </a:spcAft>
                      </a:pPr>
                      <a:r>
                        <a:rPr lang="en-US" sz="1800" b="1" spc="0">
                          <a:solidFill>
                            <a:srgbClr val="141413"/>
                          </a:solidFill>
                          <a:latin typeface="Arial"/>
                          <a:ea typeface="Times New Roman"/>
                          <a:cs typeface="Helvetica"/>
                        </a:rPr>
                        <a:t>low pH</a:t>
                      </a:r>
                      <a:endParaRPr lang="en-GB" sz="1800" spc="-25">
                        <a:latin typeface="Times New Roman"/>
                        <a:ea typeface="Times New Roman"/>
                        <a:cs typeface="Times New Roman"/>
                      </a:endParaRPr>
                    </a:p>
                  </a:txBody>
                  <a:tcPr marL="68580" marR="68580" marT="0" marB="0"/>
                </a:tc>
                <a:tc hMerge="1">
                  <a:txBody>
                    <a:bodyPr/>
                    <a:lstStyle/>
                    <a:p>
                      <a:endParaRPr lang="en-US"/>
                    </a:p>
                  </a:txBody>
                  <a:tcP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b="1" spc="0">
                          <a:solidFill>
                            <a:srgbClr val="141413"/>
                          </a:solidFill>
                          <a:latin typeface="Arial"/>
                          <a:ea typeface="Times New Roman"/>
                          <a:cs typeface="Myriad Pro"/>
                        </a:rPr>
                        <a:t>neutral</a:t>
                      </a:r>
                      <a:endParaRPr lang="en-GB" sz="1800" spc="-25">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b="1" spc="0">
                          <a:solidFill>
                            <a:srgbClr val="141413"/>
                          </a:solidFill>
                          <a:latin typeface="Arial"/>
                          <a:ea typeface="Times New Roman"/>
                          <a:cs typeface="Myriad Pro"/>
                        </a:rPr>
                        <a:t>high pH</a:t>
                      </a:r>
                      <a:endParaRPr lang="en-GB" sz="1800" spc="-25">
                        <a:latin typeface="Times New Roman"/>
                        <a:ea typeface="Times New Roman"/>
                        <a:cs typeface="Times New Roman"/>
                      </a:endParaRPr>
                    </a:p>
                  </a:txBody>
                  <a:tcPr marL="68580" marR="68580" marT="0" marB="0"/>
                </a:tc>
              </a:tr>
              <a:tr h="2075225">
                <a:tc>
                  <a:txBody>
                    <a:bodyPr/>
                    <a:lstStyle/>
                    <a:p>
                      <a:pPr marL="0" marR="0" algn="ctr">
                        <a:spcBef>
                          <a:spcPts val="0"/>
                        </a:spcBef>
                        <a:spcAft>
                          <a:spcPts val="0"/>
                        </a:spcAft>
                      </a:pPr>
                      <a:r>
                        <a:rPr lang="en-US" sz="1800" spc="0" dirty="0">
                          <a:solidFill>
                            <a:srgbClr val="141413"/>
                          </a:solidFill>
                          <a:latin typeface="Arial"/>
                          <a:ea typeface="Times New Roman"/>
                          <a:cs typeface="Helvetica"/>
                        </a:rPr>
                        <a:t>Ca</a:t>
                      </a:r>
                      <a:r>
                        <a:rPr lang="en-US" sz="1800" spc="0" baseline="30000" dirty="0">
                          <a:solidFill>
                            <a:srgbClr val="141413"/>
                          </a:solidFill>
                          <a:latin typeface="Arial"/>
                          <a:ea typeface="Times New Roman"/>
                          <a:cs typeface="Helvetica"/>
                        </a:rPr>
                        <a:t>2+</a:t>
                      </a:r>
                      <a:r>
                        <a:rPr lang="en-US" sz="1800" spc="0" dirty="0">
                          <a:solidFill>
                            <a:srgbClr val="141413"/>
                          </a:solidFill>
                          <a:latin typeface="Arial"/>
                          <a:ea typeface="Times New Roman"/>
                          <a:cs typeface="Helvetica"/>
                        </a:rPr>
                        <a:t>/Mg</a:t>
                      </a:r>
                      <a:r>
                        <a:rPr lang="en-US" sz="1800" spc="0" baseline="30000" dirty="0">
                          <a:solidFill>
                            <a:srgbClr val="141413"/>
                          </a:solidFill>
                          <a:latin typeface="Arial"/>
                          <a:ea typeface="Times New Roman"/>
                          <a:cs typeface="Helvetica"/>
                        </a:rPr>
                        <a:t>2+</a:t>
                      </a:r>
                      <a:endParaRPr lang="en-GB" sz="1800" spc="-25" dirty="0">
                        <a:latin typeface="Times New Roman"/>
                        <a:ea typeface="Times New Roman"/>
                        <a:cs typeface="Times New Roman"/>
                      </a:endParaRPr>
                    </a:p>
                  </a:txBody>
                  <a:tcPr marL="68580" marR="68580" marT="0" marB="0" anchor="ctr"/>
                </a:tc>
                <a:tc gridSpan="2">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Myriad Pro"/>
                        </a:rPr>
                        <a:t>low availability as H</a:t>
                      </a:r>
                      <a:r>
                        <a:rPr lang="en-US" sz="1800" spc="0" baseline="30000" dirty="0">
                          <a:solidFill>
                            <a:srgbClr val="141413"/>
                          </a:solidFill>
                          <a:latin typeface="Arial"/>
                          <a:ea typeface="Times New Roman"/>
                          <a:cs typeface="Myriad Pro"/>
                        </a:rPr>
                        <a:t>+ </a:t>
                      </a:r>
                      <a:r>
                        <a:rPr lang="en-US" sz="1800" spc="0" dirty="0">
                          <a:solidFill>
                            <a:srgbClr val="141413"/>
                          </a:solidFill>
                          <a:latin typeface="Arial"/>
                          <a:ea typeface="Times New Roman"/>
                          <a:cs typeface="Myriad Pro"/>
                        </a:rPr>
                        <a:t>ions displace</a:t>
                      </a:r>
                      <a:r>
                        <a:rPr lang="en-US" sz="1800" spc="0" baseline="30000" dirty="0">
                          <a:solidFill>
                            <a:srgbClr val="141413"/>
                          </a:solidFill>
                          <a:latin typeface="Arial"/>
                          <a:ea typeface="Times New Roman"/>
                          <a:cs typeface="Myriad Pro"/>
                        </a:rPr>
                        <a:t>  </a:t>
                      </a:r>
                      <a:r>
                        <a:rPr lang="en-US" sz="1800" spc="0" dirty="0">
                          <a:solidFill>
                            <a:srgbClr val="141413"/>
                          </a:solidFill>
                          <a:latin typeface="Arial"/>
                          <a:ea typeface="Times New Roman"/>
                          <a:cs typeface="Helvetica"/>
                        </a:rPr>
                        <a:t>Ca</a:t>
                      </a:r>
                      <a:r>
                        <a:rPr lang="en-US" sz="1800" spc="0" baseline="30000" dirty="0">
                          <a:solidFill>
                            <a:srgbClr val="141413"/>
                          </a:solidFill>
                          <a:latin typeface="Arial"/>
                          <a:ea typeface="Times New Roman"/>
                          <a:cs typeface="Helvetica"/>
                        </a:rPr>
                        <a:t>2+</a:t>
                      </a:r>
                      <a:r>
                        <a:rPr lang="en-US" sz="1800" spc="0" dirty="0">
                          <a:solidFill>
                            <a:srgbClr val="141413"/>
                          </a:solidFill>
                          <a:latin typeface="Arial"/>
                          <a:ea typeface="Times New Roman"/>
                          <a:cs typeface="Helvetica"/>
                        </a:rPr>
                        <a:t>/Mg</a:t>
                      </a:r>
                      <a:r>
                        <a:rPr lang="en-US" sz="1800" spc="0" baseline="30000" dirty="0">
                          <a:solidFill>
                            <a:srgbClr val="141413"/>
                          </a:solidFill>
                          <a:latin typeface="Arial"/>
                          <a:ea typeface="Times New Roman"/>
                          <a:cs typeface="Helvetica"/>
                        </a:rPr>
                        <a:t>2+</a:t>
                      </a:r>
                      <a:r>
                        <a:rPr lang="en-US" sz="1800" spc="0" dirty="0">
                          <a:solidFill>
                            <a:srgbClr val="141413"/>
                          </a:solidFill>
                          <a:latin typeface="Arial"/>
                          <a:ea typeface="Times New Roman"/>
                          <a:cs typeface="Myriad Pro"/>
                        </a:rPr>
                        <a:t> from clay surfaces and </a:t>
                      </a:r>
                      <a:r>
                        <a:rPr lang="en-US" sz="1800" spc="0" dirty="0">
                          <a:solidFill>
                            <a:srgbClr val="141413"/>
                          </a:solidFill>
                          <a:latin typeface="Arial"/>
                          <a:ea typeface="Times New Roman"/>
                          <a:cs typeface="Helvetica"/>
                        </a:rPr>
                        <a:t>Ca</a:t>
                      </a:r>
                      <a:r>
                        <a:rPr lang="en-US" sz="1800" spc="0" baseline="30000" dirty="0">
                          <a:solidFill>
                            <a:srgbClr val="141413"/>
                          </a:solidFill>
                          <a:latin typeface="Arial"/>
                          <a:ea typeface="Times New Roman"/>
                          <a:cs typeface="Helvetica"/>
                        </a:rPr>
                        <a:t>2+</a:t>
                      </a:r>
                      <a:r>
                        <a:rPr lang="en-US" sz="1800" spc="0" dirty="0">
                          <a:solidFill>
                            <a:srgbClr val="141413"/>
                          </a:solidFill>
                          <a:latin typeface="Arial"/>
                          <a:ea typeface="Times New Roman"/>
                          <a:cs typeface="Helvetica"/>
                        </a:rPr>
                        <a:t>/Mg</a:t>
                      </a:r>
                      <a:r>
                        <a:rPr lang="en-US" sz="1800" spc="0" baseline="30000" dirty="0">
                          <a:solidFill>
                            <a:srgbClr val="141413"/>
                          </a:solidFill>
                          <a:latin typeface="Arial"/>
                          <a:ea typeface="Times New Roman"/>
                          <a:cs typeface="Helvetica"/>
                        </a:rPr>
                        <a:t>2 </a:t>
                      </a:r>
                      <a:r>
                        <a:rPr lang="en-US" sz="1800" spc="0" dirty="0">
                          <a:solidFill>
                            <a:srgbClr val="141413"/>
                          </a:solidFill>
                          <a:latin typeface="Arial"/>
                          <a:ea typeface="Times New Roman"/>
                          <a:cs typeface="Myriad Pro"/>
                        </a:rPr>
                        <a:t>are washed away.</a:t>
                      </a:r>
                      <a:endParaRPr lang="en-GB" sz="1800" spc="-25" dirty="0">
                        <a:latin typeface="Times New Roman"/>
                        <a:ea typeface="Times New Roman"/>
                        <a:cs typeface="Times New Roman"/>
                      </a:endParaRPr>
                    </a:p>
                  </a:txBody>
                  <a:tcPr marL="68580" marR="68580" marT="0" marB="0"/>
                </a:tc>
                <a:tc hMerge="1">
                  <a:txBody>
                    <a:bodyPr/>
                    <a:lstStyle/>
                    <a:p>
                      <a:endParaRPr lang="en-US"/>
                    </a:p>
                  </a:txBody>
                  <a:tcP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Myriad Pro"/>
                        </a:rPr>
                        <a:t>maximum availability</a:t>
                      </a:r>
                      <a:endParaRPr lang="en-GB" sz="1800" spc="-25"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Helvetica"/>
                        </a:rPr>
                        <a:t>not available as they form insoluble carbonates or phosphates</a:t>
                      </a:r>
                      <a:endParaRPr lang="en-GB" sz="1800" spc="-25" dirty="0">
                        <a:latin typeface="Times New Roman"/>
                        <a:ea typeface="Times New Roman"/>
                        <a:cs typeface="Times New Roman"/>
                      </a:endParaRPr>
                    </a:p>
                  </a:txBody>
                  <a:tcPr marL="68580" marR="68580" marT="0" marB="0" anchor="ctr"/>
                </a:tc>
              </a:tr>
              <a:tr h="691741">
                <a:tc>
                  <a:txBody>
                    <a:bodyPr/>
                    <a:lstStyle/>
                    <a:p>
                      <a:pPr marL="0" marR="0" algn="ctr">
                        <a:spcBef>
                          <a:spcPts val="0"/>
                        </a:spcBef>
                        <a:spcAft>
                          <a:spcPts val="0"/>
                        </a:spcAft>
                      </a:pPr>
                      <a:r>
                        <a:rPr lang="en-US" sz="1800" spc="0" dirty="0">
                          <a:solidFill>
                            <a:srgbClr val="141413"/>
                          </a:solidFill>
                          <a:latin typeface="Arial"/>
                          <a:ea typeface="Times New Roman"/>
                          <a:cs typeface="Helvetica"/>
                        </a:rPr>
                        <a:t>Fe</a:t>
                      </a:r>
                      <a:r>
                        <a:rPr lang="en-US" sz="1800" spc="0" baseline="30000" dirty="0">
                          <a:solidFill>
                            <a:srgbClr val="141413"/>
                          </a:solidFill>
                          <a:latin typeface="Arial"/>
                          <a:ea typeface="Times New Roman"/>
                          <a:cs typeface="Helvetica"/>
                        </a:rPr>
                        <a:t>3+</a:t>
                      </a:r>
                      <a:r>
                        <a:rPr lang="en-US" sz="1800" spc="0" dirty="0">
                          <a:solidFill>
                            <a:srgbClr val="141413"/>
                          </a:solidFill>
                          <a:latin typeface="Arial"/>
                          <a:ea typeface="Times New Roman"/>
                          <a:cs typeface="Helvetica"/>
                        </a:rPr>
                        <a:t>/Al</a:t>
                      </a:r>
                      <a:r>
                        <a:rPr lang="en-US" sz="1800" spc="0" baseline="30000" dirty="0">
                          <a:solidFill>
                            <a:srgbClr val="141413"/>
                          </a:solidFill>
                          <a:latin typeface="Arial"/>
                          <a:ea typeface="Times New Roman"/>
                          <a:cs typeface="Helvetica"/>
                        </a:rPr>
                        <a:t>3+</a:t>
                      </a:r>
                      <a:endParaRPr lang="en-GB" sz="1800" spc="-25" dirty="0">
                        <a:latin typeface="Times New Roman"/>
                        <a:ea typeface="Times New Roman"/>
                        <a:cs typeface="Times New Roman"/>
                      </a:endParaRPr>
                    </a:p>
                  </a:txBody>
                  <a:tcPr marL="68580" marR="68580" marT="0" marB="0"/>
                </a:tc>
                <a:tc gridSpan="3">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Helvetica"/>
                        </a:rPr>
                        <a:t>maximum availability</a:t>
                      </a:r>
                      <a:endParaRPr lang="en-GB" sz="1800" spc="-25" dirty="0">
                        <a:latin typeface="Times New Roman"/>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Myriad Pro"/>
                        </a:rPr>
                        <a:t>form insoluble hydroxides</a:t>
                      </a:r>
                      <a:endParaRPr lang="en-GB" sz="1800" spc="-25" dirty="0">
                        <a:latin typeface="Times New Roman"/>
                        <a:ea typeface="Times New Roman"/>
                        <a:cs typeface="Times New Roman"/>
                      </a:endParaRPr>
                    </a:p>
                  </a:txBody>
                  <a:tcPr marL="68580" marR="68580" marT="0" marB="0"/>
                </a:tc>
              </a:tr>
              <a:tr h="1729354">
                <a:tc>
                  <a:txBody>
                    <a:bodyPr/>
                    <a:lstStyle/>
                    <a:p>
                      <a:pPr marL="0" marR="0" algn="ctr">
                        <a:spcBef>
                          <a:spcPts val="0"/>
                        </a:spcBef>
                        <a:spcAft>
                          <a:spcPts val="0"/>
                        </a:spcAft>
                      </a:pPr>
                      <a:r>
                        <a:rPr lang="en-US" sz="1800" spc="0" dirty="0">
                          <a:solidFill>
                            <a:srgbClr val="141413"/>
                          </a:solidFill>
                          <a:latin typeface="Arial"/>
                          <a:ea typeface="Times New Roman"/>
                          <a:cs typeface="Helvetica"/>
                        </a:rPr>
                        <a:t>PO</a:t>
                      </a:r>
                      <a:r>
                        <a:rPr lang="en-US" sz="1800" spc="0" baseline="-25000" dirty="0">
                          <a:solidFill>
                            <a:srgbClr val="141413"/>
                          </a:solidFill>
                          <a:latin typeface="Arial"/>
                          <a:ea typeface="Times New Roman"/>
                          <a:cs typeface="Helvetica"/>
                        </a:rPr>
                        <a:t>4</a:t>
                      </a:r>
                      <a:r>
                        <a:rPr lang="en-US" sz="1800" spc="0" baseline="30000" dirty="0">
                          <a:solidFill>
                            <a:srgbClr val="141413"/>
                          </a:solidFill>
                          <a:latin typeface="Arial"/>
                          <a:ea typeface="Times New Roman"/>
                          <a:cs typeface="Helvetica"/>
                        </a:rPr>
                        <a:t>3-</a:t>
                      </a:r>
                      <a:endParaRPr lang="en-GB" sz="1800" spc="-25" dirty="0">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Helvetica"/>
                        </a:rPr>
                        <a:t>most available </a:t>
                      </a:r>
                      <a:r>
                        <a:rPr lang="en-US" sz="1800" spc="0" dirty="0" smtClean="0">
                          <a:solidFill>
                            <a:srgbClr val="141413"/>
                          </a:solidFill>
                          <a:latin typeface="Arial"/>
                          <a:ea typeface="Times New Roman"/>
                          <a:cs typeface="Helvetica"/>
                        </a:rPr>
                        <a:t>unless</a:t>
                      </a:r>
                      <a:r>
                        <a:rPr lang="en-US" sz="1800" spc="0" baseline="0" dirty="0" smtClean="0">
                          <a:solidFill>
                            <a:srgbClr val="141413"/>
                          </a:solidFill>
                          <a:latin typeface="Arial"/>
                          <a:ea typeface="Times New Roman"/>
                          <a:cs typeface="Helvetica"/>
                        </a:rPr>
                        <a:t> there are </a:t>
                      </a:r>
                      <a:r>
                        <a:rPr lang="en-US" sz="1800" spc="0" dirty="0" smtClean="0">
                          <a:solidFill>
                            <a:srgbClr val="141413"/>
                          </a:solidFill>
                          <a:latin typeface="Arial"/>
                          <a:ea typeface="Times New Roman"/>
                          <a:cs typeface="Helvetica"/>
                        </a:rPr>
                        <a:t>Fe</a:t>
                      </a:r>
                      <a:r>
                        <a:rPr lang="en-US" sz="1800" spc="0" baseline="30000" dirty="0" smtClean="0">
                          <a:solidFill>
                            <a:srgbClr val="141413"/>
                          </a:solidFill>
                          <a:latin typeface="Arial"/>
                          <a:ea typeface="Times New Roman"/>
                          <a:cs typeface="Helvetica"/>
                        </a:rPr>
                        <a:t>3</a:t>
                      </a:r>
                      <a:r>
                        <a:rPr lang="en-US" sz="1800" spc="0" baseline="30000" dirty="0">
                          <a:solidFill>
                            <a:srgbClr val="141413"/>
                          </a:solidFill>
                          <a:latin typeface="Arial"/>
                          <a:ea typeface="Times New Roman"/>
                          <a:cs typeface="Helvetica"/>
                        </a:rPr>
                        <a:t>+</a:t>
                      </a:r>
                      <a:r>
                        <a:rPr lang="en-US" sz="1800" spc="0" dirty="0">
                          <a:solidFill>
                            <a:srgbClr val="141413"/>
                          </a:solidFill>
                          <a:latin typeface="Arial"/>
                          <a:ea typeface="Times New Roman"/>
                          <a:cs typeface="Helvetica"/>
                        </a:rPr>
                        <a:t>/Al</a:t>
                      </a:r>
                      <a:r>
                        <a:rPr lang="en-US" sz="1800" spc="0" baseline="30000" dirty="0">
                          <a:solidFill>
                            <a:srgbClr val="141413"/>
                          </a:solidFill>
                          <a:latin typeface="Arial"/>
                          <a:ea typeface="Times New Roman"/>
                          <a:cs typeface="Helvetica"/>
                        </a:rPr>
                        <a:t>3+ </a:t>
                      </a:r>
                      <a:r>
                        <a:rPr lang="en-US" sz="1800" spc="0" dirty="0">
                          <a:solidFill>
                            <a:srgbClr val="141413"/>
                          </a:solidFill>
                          <a:latin typeface="Arial"/>
                          <a:ea typeface="Times New Roman"/>
                          <a:cs typeface="Helvetica"/>
                        </a:rPr>
                        <a:t>which form insoluble </a:t>
                      </a:r>
                      <a:r>
                        <a:rPr lang="en-US" sz="1800" spc="0" dirty="0" smtClean="0">
                          <a:solidFill>
                            <a:srgbClr val="141413"/>
                          </a:solidFill>
                          <a:latin typeface="Arial"/>
                          <a:ea typeface="Times New Roman"/>
                          <a:cs typeface="Helvetica"/>
                        </a:rPr>
                        <a:t>phosphates</a:t>
                      </a: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sz="1800" kern="1200" dirty="0" smtClean="0">
                          <a:solidFill>
                            <a:schemeClr val="tx1"/>
                          </a:solidFill>
                          <a:effectLst/>
                          <a:latin typeface="+mn-lt"/>
                          <a:ea typeface="+mn-ea"/>
                          <a:cs typeface="+mn-cs"/>
                        </a:rPr>
                        <a:t>Fe</a:t>
                      </a:r>
                      <a:r>
                        <a:rPr kumimoji="0" lang="en-US" sz="1800" kern="1200" baseline="30000" dirty="0" smtClean="0">
                          <a:solidFill>
                            <a:schemeClr val="tx1"/>
                          </a:solidFill>
                          <a:effectLst/>
                          <a:latin typeface="+mn-lt"/>
                          <a:ea typeface="+mn-ea"/>
                          <a:cs typeface="+mn-cs"/>
                        </a:rPr>
                        <a:t>3+</a:t>
                      </a:r>
                      <a:r>
                        <a:rPr kumimoji="0" lang="en-US" sz="1800" kern="1200" dirty="0" smtClean="0">
                          <a:solidFill>
                            <a:schemeClr val="tx1"/>
                          </a:solidFill>
                          <a:effectLst/>
                          <a:latin typeface="+mn-lt"/>
                          <a:ea typeface="+mn-ea"/>
                          <a:cs typeface="+mn-cs"/>
                        </a:rPr>
                        <a:t> (</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 PO</a:t>
                      </a:r>
                      <a:r>
                        <a:rPr kumimoji="0" lang="en-US" sz="1800" kern="1200" baseline="-25000" dirty="0" smtClean="0">
                          <a:solidFill>
                            <a:schemeClr val="tx1"/>
                          </a:solidFill>
                          <a:effectLst/>
                          <a:latin typeface="+mn-lt"/>
                          <a:ea typeface="+mn-ea"/>
                          <a:cs typeface="+mn-cs"/>
                        </a:rPr>
                        <a:t>4</a:t>
                      </a:r>
                      <a:r>
                        <a:rPr kumimoji="0" lang="en-US" sz="1800" kern="1200" baseline="30000" dirty="0" smtClean="0">
                          <a:solidFill>
                            <a:schemeClr val="tx1"/>
                          </a:solidFill>
                          <a:effectLst/>
                          <a:latin typeface="+mn-lt"/>
                          <a:ea typeface="+mn-ea"/>
                          <a:cs typeface="+mn-cs"/>
                        </a:rPr>
                        <a:t>3-  </a:t>
                      </a:r>
                      <a:r>
                        <a:rPr kumimoji="0" lang="en-US" sz="1800" kern="1200" dirty="0" smtClean="0">
                          <a:solidFill>
                            <a:schemeClr val="tx1"/>
                          </a:solidFill>
                          <a:effectLst/>
                          <a:latin typeface="+mn-lt"/>
                          <a:ea typeface="+mn-ea"/>
                          <a:cs typeface="+mn-cs"/>
                        </a:rPr>
                        <a:t>(</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 FePO</a:t>
                      </a:r>
                      <a:r>
                        <a:rPr kumimoji="0" lang="en-US" sz="1800" kern="1200" baseline="-25000" dirty="0" smtClean="0">
                          <a:solidFill>
                            <a:schemeClr val="tx1"/>
                          </a:solidFill>
                          <a:effectLst/>
                          <a:latin typeface="+mn-lt"/>
                          <a:ea typeface="+mn-ea"/>
                          <a:cs typeface="+mn-cs"/>
                        </a:rPr>
                        <a:t>4</a:t>
                      </a:r>
                      <a:r>
                        <a:rPr kumimoji="0" lang="en-US" sz="1800" kern="1200" baseline="30000" dirty="0" smtClean="0">
                          <a:solidFill>
                            <a:schemeClr val="tx1"/>
                          </a:solidFill>
                          <a:effectLst/>
                          <a:latin typeface="+mn-lt"/>
                          <a:ea typeface="+mn-ea"/>
                          <a:cs typeface="+mn-cs"/>
                        </a:rPr>
                        <a:t> </a:t>
                      </a:r>
                      <a:r>
                        <a:rPr kumimoji="0" lang="en-US" sz="1800" kern="1200" dirty="0" smtClean="0">
                          <a:solidFill>
                            <a:schemeClr val="tx1"/>
                          </a:solidFill>
                          <a:effectLst/>
                          <a:latin typeface="+mn-lt"/>
                          <a:ea typeface="+mn-ea"/>
                          <a:cs typeface="+mn-cs"/>
                        </a:rPr>
                        <a:t>(s)</a:t>
                      </a:r>
                      <a:r>
                        <a:rPr lang="en-US" dirty="0" smtClean="0">
                          <a:effectLst/>
                        </a:rPr>
                        <a:t> </a:t>
                      </a:r>
                      <a:endParaRPr lang="en-GB" sz="1800" spc="-25" dirty="0">
                        <a:latin typeface="Times New Roman"/>
                        <a:ea typeface="Times New Roman"/>
                        <a:cs typeface="Times New Roman"/>
                      </a:endParaRPr>
                    </a:p>
                  </a:txBody>
                  <a:tcPr marL="68580" marR="68580" marT="0" marB="0"/>
                </a:tc>
                <a:tc gridSpan="2">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Myriad Pro"/>
                        </a:rPr>
                        <a:t>maximum availability</a:t>
                      </a:r>
                      <a:endParaRPr lang="en-GB" sz="1800" spc="-25" dirty="0">
                        <a:latin typeface="Times New Roman"/>
                        <a:ea typeface="Times New Roman"/>
                        <a:cs typeface="Times New Roman"/>
                      </a:endParaRPr>
                    </a:p>
                  </a:txBody>
                  <a:tcPr marL="68580" marR="68580" marT="0" marB="0" anchor="ctr"/>
                </a:tc>
                <a:tc hMerge="1">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GB" sz="1800" spc="-25">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800" spc="0" dirty="0">
                          <a:solidFill>
                            <a:srgbClr val="141413"/>
                          </a:solidFill>
                          <a:latin typeface="Arial"/>
                          <a:ea typeface="Times New Roman"/>
                          <a:cs typeface="Helvetica"/>
                        </a:rPr>
                        <a:t>forms insoluble phosphates with Ca</a:t>
                      </a:r>
                      <a:r>
                        <a:rPr lang="en-US" sz="1800" spc="0" baseline="30000" dirty="0">
                          <a:solidFill>
                            <a:srgbClr val="141413"/>
                          </a:solidFill>
                          <a:latin typeface="Arial"/>
                          <a:ea typeface="Times New Roman"/>
                          <a:cs typeface="Helvetica"/>
                        </a:rPr>
                        <a:t>2</a:t>
                      </a:r>
                      <a:r>
                        <a:rPr lang="en-US" sz="1800" spc="0" baseline="30000" dirty="0" smtClean="0">
                          <a:solidFill>
                            <a:srgbClr val="141413"/>
                          </a:solidFill>
                          <a:latin typeface="Arial"/>
                          <a:ea typeface="Times New Roman"/>
                          <a:cs typeface="Helvetica"/>
                        </a:rPr>
                        <a:t>+</a:t>
                      </a:r>
                    </a:p>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sz="1800" kern="1200" dirty="0" smtClean="0">
                          <a:solidFill>
                            <a:schemeClr val="tx1"/>
                          </a:solidFill>
                          <a:effectLst/>
                          <a:latin typeface="+mn-lt"/>
                          <a:ea typeface="+mn-ea"/>
                          <a:cs typeface="+mn-cs"/>
                        </a:rPr>
                        <a:t>Ca</a:t>
                      </a:r>
                      <a:r>
                        <a:rPr kumimoji="0" lang="en-US" sz="1800" kern="1200" baseline="30000" dirty="0" smtClean="0">
                          <a:solidFill>
                            <a:schemeClr val="tx1"/>
                          </a:solidFill>
                          <a:effectLst/>
                          <a:latin typeface="+mn-lt"/>
                          <a:ea typeface="+mn-ea"/>
                          <a:cs typeface="+mn-cs"/>
                        </a:rPr>
                        <a:t>2+</a:t>
                      </a:r>
                      <a:r>
                        <a:rPr kumimoji="0" lang="en-US" sz="1800" kern="1200" dirty="0" smtClean="0">
                          <a:solidFill>
                            <a:schemeClr val="tx1"/>
                          </a:solidFill>
                          <a:effectLst/>
                          <a:latin typeface="+mn-lt"/>
                          <a:ea typeface="+mn-ea"/>
                          <a:cs typeface="+mn-cs"/>
                        </a:rPr>
                        <a:t> (</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 PO</a:t>
                      </a:r>
                      <a:r>
                        <a:rPr kumimoji="0" lang="en-US" sz="1800" kern="1200" baseline="-25000" dirty="0" smtClean="0">
                          <a:solidFill>
                            <a:schemeClr val="tx1"/>
                          </a:solidFill>
                          <a:effectLst/>
                          <a:latin typeface="+mn-lt"/>
                          <a:ea typeface="+mn-ea"/>
                          <a:cs typeface="+mn-cs"/>
                        </a:rPr>
                        <a:t>4</a:t>
                      </a:r>
                      <a:r>
                        <a:rPr kumimoji="0" lang="en-US" sz="1800" kern="1200" baseline="30000" dirty="0" smtClean="0">
                          <a:solidFill>
                            <a:schemeClr val="tx1"/>
                          </a:solidFill>
                          <a:effectLst/>
                          <a:latin typeface="+mn-lt"/>
                          <a:ea typeface="+mn-ea"/>
                          <a:cs typeface="+mn-cs"/>
                        </a:rPr>
                        <a:t>3- </a:t>
                      </a:r>
                      <a:r>
                        <a:rPr kumimoji="0" lang="en-US" sz="1800" kern="1200" dirty="0" smtClean="0">
                          <a:solidFill>
                            <a:schemeClr val="tx1"/>
                          </a:solidFill>
                          <a:effectLst/>
                          <a:latin typeface="+mn-lt"/>
                          <a:ea typeface="+mn-ea"/>
                          <a:cs typeface="+mn-cs"/>
                        </a:rPr>
                        <a:t>(</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a:t>
                      </a:r>
                      <a:r>
                        <a:rPr kumimoji="0" lang="en-US" sz="1800" kern="1200" baseline="30000" dirty="0" smtClean="0">
                          <a:solidFill>
                            <a:schemeClr val="tx1"/>
                          </a:solidFill>
                          <a:effectLst/>
                          <a:latin typeface="+mn-lt"/>
                          <a:ea typeface="+mn-ea"/>
                          <a:cs typeface="+mn-cs"/>
                        </a:rPr>
                        <a:t> </a:t>
                      </a:r>
                      <a:r>
                        <a:rPr kumimoji="0" lang="en-US" sz="1800" kern="1200" dirty="0" smtClean="0">
                          <a:solidFill>
                            <a:schemeClr val="tx1"/>
                          </a:solidFill>
                          <a:effectLst/>
                          <a:latin typeface="+mn-lt"/>
                          <a:ea typeface="+mn-ea"/>
                          <a:cs typeface="+mn-cs"/>
                        </a:rPr>
                        <a:t>→ Ca</a:t>
                      </a:r>
                      <a:r>
                        <a:rPr kumimoji="0" lang="en-US" sz="1800" kern="1200" baseline="-25000" dirty="0" smtClean="0">
                          <a:solidFill>
                            <a:schemeClr val="tx1"/>
                          </a:solidFill>
                          <a:effectLst/>
                          <a:latin typeface="+mn-lt"/>
                          <a:ea typeface="+mn-ea"/>
                          <a:cs typeface="+mn-cs"/>
                        </a:rPr>
                        <a:t>3</a:t>
                      </a:r>
                      <a:r>
                        <a:rPr kumimoji="0" lang="en-US" sz="1800" kern="1200" dirty="0" smtClean="0">
                          <a:solidFill>
                            <a:schemeClr val="tx1"/>
                          </a:solidFill>
                          <a:effectLst/>
                          <a:latin typeface="+mn-lt"/>
                          <a:ea typeface="+mn-ea"/>
                          <a:cs typeface="+mn-cs"/>
                        </a:rPr>
                        <a:t> (PO</a:t>
                      </a:r>
                      <a:r>
                        <a:rPr kumimoji="0" lang="en-US" sz="1800" kern="1200" baseline="-25000" dirty="0" smtClean="0">
                          <a:solidFill>
                            <a:schemeClr val="tx1"/>
                          </a:solidFill>
                          <a:effectLst/>
                          <a:latin typeface="+mn-lt"/>
                          <a:ea typeface="+mn-ea"/>
                          <a:cs typeface="+mn-cs"/>
                        </a:rPr>
                        <a:t>4</a:t>
                      </a:r>
                      <a:r>
                        <a:rPr kumimoji="0" lang="en-US" sz="1800" kern="1200" dirty="0" smtClean="0">
                          <a:solidFill>
                            <a:schemeClr val="tx1"/>
                          </a:solidFill>
                          <a:effectLst/>
                          <a:latin typeface="+mn-lt"/>
                          <a:ea typeface="+mn-ea"/>
                          <a:cs typeface="+mn-cs"/>
                        </a:rPr>
                        <a:t>)</a:t>
                      </a:r>
                      <a:r>
                        <a:rPr kumimoji="0" lang="en-US" sz="1800" kern="1200" baseline="-25000" dirty="0" smtClean="0">
                          <a:solidFill>
                            <a:schemeClr val="tx1"/>
                          </a:solidFill>
                          <a:effectLst/>
                          <a:latin typeface="+mn-lt"/>
                          <a:ea typeface="+mn-ea"/>
                          <a:cs typeface="+mn-cs"/>
                        </a:rPr>
                        <a:t>2 </a:t>
                      </a:r>
                      <a:r>
                        <a:rPr kumimoji="0" lang="en-US" sz="1800" kern="1200" dirty="0" smtClean="0">
                          <a:solidFill>
                            <a:schemeClr val="tx1"/>
                          </a:solidFill>
                          <a:effectLst/>
                          <a:latin typeface="+mn-lt"/>
                          <a:ea typeface="+mn-ea"/>
                          <a:cs typeface="+mn-cs"/>
                        </a:rPr>
                        <a:t>(s)</a:t>
                      </a:r>
                      <a:r>
                        <a:rPr lang="en-US" dirty="0" smtClean="0">
                          <a:effectLst/>
                        </a:rPr>
                        <a:t> </a:t>
                      </a:r>
                      <a:endParaRPr lang="en-GB" sz="1800" spc="-25" dirty="0">
                        <a:latin typeface="Times New Roman"/>
                        <a:ea typeface="Times New Roman"/>
                        <a:cs typeface="Times New Roman"/>
                      </a:endParaRPr>
                    </a:p>
                  </a:txBody>
                  <a:tcPr marL="68580" marR="68580" marT="0" marB="0"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5260"/>
          </a:xfrm>
        </p:spPr>
        <p:txBody>
          <a:bodyPr/>
          <a:lstStyle/>
          <a:p>
            <a:r>
              <a:rPr lang="en-US" dirty="0" smtClean="0"/>
              <a:t>Ph and availability</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741641743"/>
              </p:ext>
            </p:extLst>
          </p:nvPr>
        </p:nvGraphicFramePr>
        <p:xfrm>
          <a:off x="181406" y="1156702"/>
          <a:ext cx="8752843" cy="5000234"/>
        </p:xfrm>
        <a:graphic>
          <a:graphicData uri="http://schemas.openxmlformats.org/drawingml/2006/table">
            <a:tbl>
              <a:tblPr firstRow="1" bandRow="1">
                <a:tableStyleId>{E8B1032C-EA38-4F05-BA0D-38AFFFC7BED3}</a:tableStyleId>
              </a:tblPr>
              <a:tblGrid>
                <a:gridCol w="1479224"/>
                <a:gridCol w="2352979"/>
                <a:gridCol w="1791385"/>
                <a:gridCol w="3129255"/>
              </a:tblGrid>
              <a:tr h="454807">
                <a:tc>
                  <a:txBody>
                    <a:bodyPr/>
                    <a:lstStyle/>
                    <a:p>
                      <a:pPr marL="0" marR="0">
                        <a:spcBef>
                          <a:spcPts val="0"/>
                        </a:spcBef>
                        <a:spcAft>
                          <a:spcPts val="0"/>
                        </a:spcAft>
                      </a:pPr>
                      <a:r>
                        <a:rPr lang="en-US" sz="2000" spc="0" dirty="0">
                          <a:solidFill>
                            <a:srgbClr val="141413"/>
                          </a:solidFill>
                          <a:latin typeface="Arial"/>
                          <a:ea typeface="Times New Roman"/>
                          <a:cs typeface="Helvetica"/>
                        </a:rPr>
                        <a:t>ion</a:t>
                      </a:r>
                      <a:endParaRPr lang="en-GB" sz="2000" spc="-25"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2000" b="1" spc="0" dirty="0">
                          <a:solidFill>
                            <a:srgbClr val="141413"/>
                          </a:solidFill>
                          <a:latin typeface="Arial"/>
                          <a:ea typeface="Times New Roman"/>
                          <a:cs typeface="Helvetica"/>
                        </a:rPr>
                        <a:t>low pH</a:t>
                      </a:r>
                      <a:endParaRPr lang="en-GB" sz="2000" spc="-25"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spc="0">
                          <a:solidFill>
                            <a:srgbClr val="141413"/>
                          </a:solidFill>
                          <a:latin typeface="Arial"/>
                          <a:ea typeface="Times New Roman"/>
                          <a:cs typeface="Myriad Pro"/>
                        </a:rPr>
                        <a:t>neutral</a:t>
                      </a:r>
                      <a:endParaRPr lang="en-GB" sz="2000" spc="-25">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spc="0" dirty="0">
                          <a:solidFill>
                            <a:srgbClr val="141413"/>
                          </a:solidFill>
                          <a:latin typeface="Arial"/>
                          <a:ea typeface="Times New Roman"/>
                          <a:cs typeface="Myriad Pro"/>
                        </a:rPr>
                        <a:t>high pH</a:t>
                      </a:r>
                      <a:endParaRPr lang="en-GB" sz="2000" spc="-25" dirty="0">
                        <a:latin typeface="Times New Roman"/>
                        <a:ea typeface="Times New Roman"/>
                        <a:cs typeface="Times New Roman"/>
                      </a:endParaRPr>
                    </a:p>
                  </a:txBody>
                  <a:tcPr marL="68580" marR="68580" marT="0" marB="0"/>
                </a:tc>
              </a:tr>
              <a:tr h="2901900">
                <a:tc>
                  <a:txBody>
                    <a:bodyPr/>
                    <a:lstStyle/>
                    <a:p>
                      <a:pPr marL="0" marR="0" algn="ctr">
                        <a:spcBef>
                          <a:spcPts val="0"/>
                        </a:spcBef>
                        <a:spcAft>
                          <a:spcPts val="0"/>
                        </a:spcAft>
                      </a:pPr>
                      <a:r>
                        <a:rPr lang="en-US" sz="2000" spc="0" dirty="0">
                          <a:solidFill>
                            <a:srgbClr val="141413"/>
                          </a:solidFill>
                          <a:latin typeface="Arial"/>
                          <a:ea typeface="Times New Roman"/>
                          <a:cs typeface="Helvetica"/>
                        </a:rPr>
                        <a:t>NO</a:t>
                      </a:r>
                      <a:r>
                        <a:rPr lang="en-US" sz="2000" spc="0" baseline="-25000" dirty="0">
                          <a:solidFill>
                            <a:srgbClr val="141413"/>
                          </a:solidFill>
                          <a:latin typeface="Arial"/>
                          <a:ea typeface="Times New Roman"/>
                          <a:cs typeface="Helvetica"/>
                        </a:rPr>
                        <a:t>3</a:t>
                      </a:r>
                      <a:r>
                        <a:rPr lang="en-US" sz="2000" spc="0" baseline="30000" dirty="0">
                          <a:solidFill>
                            <a:srgbClr val="141413"/>
                          </a:solidFill>
                          <a:latin typeface="Arial"/>
                          <a:ea typeface="Times New Roman"/>
                          <a:cs typeface="Helvetica"/>
                        </a:rPr>
                        <a:t>-</a:t>
                      </a:r>
                      <a:endParaRPr lang="en-GB" sz="2000" spc="-25" dirty="0">
                        <a:latin typeface="Times New Roman"/>
                        <a:ea typeface="Times New Roman"/>
                        <a:cs typeface="Times New Roman"/>
                      </a:endParaRPr>
                    </a:p>
                  </a:txBody>
                  <a:tcPr marL="68580" marR="68580" marT="0" marB="0" anchor="ctr"/>
                </a:tc>
                <a:tc>
                  <a:txBody>
                    <a:bodyPr/>
                    <a:lstStyle/>
                    <a:p>
                      <a:pPr marL="0" marR="0">
                        <a:spcBef>
                          <a:spcPts val="0"/>
                        </a:spcBef>
                        <a:spcAft>
                          <a:spcPts val="0"/>
                        </a:spcAft>
                      </a:pPr>
                      <a:r>
                        <a:rPr lang="en-US" sz="2000" spc="0" dirty="0">
                          <a:solidFill>
                            <a:srgbClr val="141413"/>
                          </a:solidFill>
                          <a:latin typeface="Arial"/>
                          <a:ea typeface="Times New Roman"/>
                          <a:cs typeface="Helvetica"/>
                        </a:rPr>
                        <a:t>NO</a:t>
                      </a:r>
                      <a:r>
                        <a:rPr lang="en-US" sz="2000" spc="0" baseline="-25000" dirty="0">
                          <a:solidFill>
                            <a:srgbClr val="141413"/>
                          </a:solidFill>
                          <a:latin typeface="Arial"/>
                          <a:ea typeface="Times New Roman"/>
                          <a:cs typeface="Helvetica"/>
                        </a:rPr>
                        <a:t>3</a:t>
                      </a:r>
                      <a:r>
                        <a:rPr lang="en-US" sz="2000" spc="0" baseline="30000" dirty="0">
                          <a:solidFill>
                            <a:srgbClr val="141413"/>
                          </a:solidFill>
                          <a:latin typeface="Arial"/>
                          <a:ea typeface="Times New Roman"/>
                          <a:cs typeface="Helvetica"/>
                        </a:rPr>
                        <a:t>-</a:t>
                      </a:r>
                      <a:r>
                        <a:rPr lang="en-US" sz="2000" spc="0" dirty="0">
                          <a:solidFill>
                            <a:srgbClr val="141413"/>
                          </a:solidFill>
                          <a:latin typeface="Arial"/>
                          <a:ea typeface="Times New Roman"/>
                          <a:cs typeface="Helvetica"/>
                        </a:rPr>
                        <a:t> is reduced to NH</a:t>
                      </a:r>
                      <a:r>
                        <a:rPr lang="en-US" sz="2000" spc="0" baseline="-25000" dirty="0">
                          <a:solidFill>
                            <a:srgbClr val="141413"/>
                          </a:solidFill>
                          <a:latin typeface="Arial"/>
                          <a:ea typeface="Times New Roman"/>
                          <a:cs typeface="Helvetica"/>
                        </a:rPr>
                        <a:t>4</a:t>
                      </a:r>
                      <a:r>
                        <a:rPr lang="en-US" sz="2000" spc="0" baseline="30000" dirty="0">
                          <a:solidFill>
                            <a:srgbClr val="141413"/>
                          </a:solidFill>
                          <a:latin typeface="Arial"/>
                          <a:ea typeface="Times New Roman"/>
                          <a:cs typeface="Helvetica"/>
                        </a:rPr>
                        <a:t>+</a:t>
                      </a:r>
                      <a:r>
                        <a:rPr lang="en-US" sz="2000" spc="0" dirty="0">
                          <a:solidFill>
                            <a:srgbClr val="141413"/>
                          </a:solidFill>
                          <a:latin typeface="Arial"/>
                          <a:ea typeface="Times New Roman"/>
                          <a:cs typeface="Helvetica"/>
                        </a:rPr>
                        <a:t> which is not available to plants</a:t>
                      </a:r>
                      <a:endParaRPr lang="en-GB" sz="2000" spc="-25" dirty="0">
                        <a:latin typeface="Times New Roman"/>
                        <a:ea typeface="Times New Roman"/>
                        <a:cs typeface="Times New Roman"/>
                      </a:endParaRPr>
                    </a:p>
                    <a:p>
                      <a:pPr marL="0" marR="0">
                        <a:spcBef>
                          <a:spcPts val="0"/>
                        </a:spcBef>
                        <a:spcAft>
                          <a:spcPts val="0"/>
                        </a:spcAft>
                      </a:pPr>
                      <a:r>
                        <a:rPr lang="en-US" sz="2000" spc="0" dirty="0">
                          <a:solidFill>
                            <a:srgbClr val="141413"/>
                          </a:solidFill>
                          <a:latin typeface="Arial"/>
                          <a:ea typeface="Times New Roman"/>
                          <a:cs typeface="Helvetica"/>
                        </a:rPr>
                        <a:t>Half-equation of reduction:</a:t>
                      </a:r>
                      <a:endParaRPr lang="en-GB" sz="2000" spc="-25" dirty="0">
                        <a:latin typeface="Times New Roman"/>
                        <a:ea typeface="Times New Roman"/>
                        <a:cs typeface="Times New Roman"/>
                      </a:endParaRPr>
                    </a:p>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Helvetica"/>
                        </a:rPr>
                        <a:t>NO</a:t>
                      </a:r>
                      <a:r>
                        <a:rPr lang="en-US" sz="2000" spc="0" baseline="-25000" dirty="0">
                          <a:solidFill>
                            <a:srgbClr val="141413"/>
                          </a:solidFill>
                          <a:latin typeface="Arial"/>
                          <a:ea typeface="Times New Roman"/>
                          <a:cs typeface="Helvetica"/>
                        </a:rPr>
                        <a:t>3</a:t>
                      </a:r>
                      <a:r>
                        <a:rPr lang="en-US" sz="2000" spc="0" baseline="30000" dirty="0">
                          <a:solidFill>
                            <a:srgbClr val="141413"/>
                          </a:solidFill>
                          <a:latin typeface="Arial"/>
                          <a:ea typeface="Times New Roman"/>
                          <a:cs typeface="Helvetica"/>
                        </a:rPr>
                        <a:t>-</a:t>
                      </a:r>
                      <a:r>
                        <a:rPr lang="en-US" sz="2000" spc="0" dirty="0">
                          <a:solidFill>
                            <a:srgbClr val="141413"/>
                          </a:solidFill>
                          <a:latin typeface="Arial"/>
                          <a:ea typeface="Times New Roman"/>
                          <a:cs typeface="Helvetica"/>
                        </a:rPr>
                        <a:t> +10H</a:t>
                      </a:r>
                      <a:r>
                        <a:rPr lang="en-US" sz="2000" spc="0" baseline="30000" dirty="0">
                          <a:solidFill>
                            <a:srgbClr val="141413"/>
                          </a:solidFill>
                          <a:latin typeface="Arial"/>
                          <a:ea typeface="Times New Roman"/>
                          <a:cs typeface="Helvetica"/>
                        </a:rPr>
                        <a:t>+</a:t>
                      </a:r>
                      <a:r>
                        <a:rPr lang="en-US" sz="2000" spc="0" dirty="0">
                          <a:solidFill>
                            <a:srgbClr val="141413"/>
                          </a:solidFill>
                          <a:latin typeface="Arial"/>
                          <a:ea typeface="Times New Roman"/>
                          <a:cs typeface="Helvetica"/>
                        </a:rPr>
                        <a:t>+ </a:t>
                      </a:r>
                      <a:r>
                        <a:rPr lang="en-US" sz="2000" spc="0" dirty="0" smtClean="0">
                          <a:solidFill>
                            <a:srgbClr val="141413"/>
                          </a:solidFill>
                          <a:latin typeface="Arial"/>
                          <a:ea typeface="Times New Roman"/>
                          <a:cs typeface="Helvetica"/>
                        </a:rPr>
                        <a:t>8e</a:t>
                      </a:r>
                      <a:r>
                        <a:rPr lang="en-US" sz="2000" spc="0" baseline="30000" dirty="0" smtClean="0">
                          <a:solidFill>
                            <a:srgbClr val="141413"/>
                          </a:solidFill>
                          <a:latin typeface="Arial"/>
                          <a:ea typeface="Times New Roman"/>
                          <a:cs typeface="Helvetica"/>
                        </a:rPr>
                        <a:t>-</a:t>
                      </a:r>
                      <a:r>
                        <a:rPr lang="en-US" sz="2000" spc="0" dirty="0" smtClean="0">
                          <a:solidFill>
                            <a:srgbClr val="141413"/>
                          </a:solidFill>
                          <a:latin typeface="Arial"/>
                          <a:ea typeface="Times New Roman"/>
                          <a:cs typeface="Helvetica"/>
                        </a:rPr>
                        <a:t> </a:t>
                      </a:r>
                      <a:r>
                        <a:rPr lang="en-US" sz="2000" spc="0" dirty="0">
                          <a:solidFill>
                            <a:srgbClr val="141413"/>
                          </a:solidFill>
                          <a:latin typeface="Arial"/>
                          <a:ea typeface="Times New Roman"/>
                          <a:cs typeface="Times New Roman"/>
                        </a:rPr>
                        <a:t>→ </a:t>
                      </a:r>
                      <a:r>
                        <a:rPr lang="en-US" sz="2000" spc="0" dirty="0">
                          <a:solidFill>
                            <a:srgbClr val="141413"/>
                          </a:solidFill>
                          <a:latin typeface="Arial"/>
                          <a:ea typeface="Times New Roman"/>
                          <a:cs typeface="Helvetica"/>
                        </a:rPr>
                        <a:t>NH</a:t>
                      </a:r>
                      <a:r>
                        <a:rPr lang="en-US" sz="2000" spc="0" baseline="-25000" dirty="0">
                          <a:solidFill>
                            <a:srgbClr val="141413"/>
                          </a:solidFill>
                          <a:latin typeface="Arial"/>
                          <a:ea typeface="Times New Roman"/>
                          <a:cs typeface="Helvetica"/>
                        </a:rPr>
                        <a:t>4</a:t>
                      </a:r>
                      <a:r>
                        <a:rPr lang="en-US" sz="2000" spc="0" baseline="30000" dirty="0">
                          <a:solidFill>
                            <a:srgbClr val="141413"/>
                          </a:solidFill>
                          <a:latin typeface="Arial"/>
                          <a:ea typeface="Times New Roman"/>
                          <a:cs typeface="Helvetica"/>
                        </a:rPr>
                        <a:t>+ </a:t>
                      </a:r>
                      <a:r>
                        <a:rPr lang="en-US" sz="2000" spc="0" dirty="0">
                          <a:solidFill>
                            <a:srgbClr val="141413"/>
                          </a:solidFill>
                          <a:latin typeface="Arial"/>
                          <a:ea typeface="Times New Roman"/>
                          <a:cs typeface="Helvetica"/>
                        </a:rPr>
                        <a:t>+3H</a:t>
                      </a:r>
                      <a:r>
                        <a:rPr lang="en-US" sz="2000" spc="0" baseline="-25000" dirty="0">
                          <a:solidFill>
                            <a:srgbClr val="141413"/>
                          </a:solidFill>
                          <a:latin typeface="Arial"/>
                          <a:ea typeface="Times New Roman"/>
                          <a:cs typeface="Helvetica"/>
                        </a:rPr>
                        <a:t>2</a:t>
                      </a:r>
                      <a:r>
                        <a:rPr lang="en-US" sz="2000" spc="0" dirty="0">
                          <a:solidFill>
                            <a:srgbClr val="141413"/>
                          </a:solidFill>
                          <a:latin typeface="Arial"/>
                          <a:ea typeface="Times New Roman"/>
                          <a:cs typeface="Helvetica"/>
                        </a:rPr>
                        <a:t>O</a:t>
                      </a:r>
                      <a:endParaRPr lang="en-GB" sz="2000" spc="-25" dirty="0">
                        <a:latin typeface="Times New Roman"/>
                        <a:ea typeface="Times New Roman"/>
                        <a:cs typeface="Times New Roman"/>
                      </a:endParaRPr>
                    </a:p>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Helvetica"/>
                        </a:rPr>
                        <a:t>Less nitrogen available to plants</a:t>
                      </a:r>
                      <a:endParaRPr lang="en-GB" sz="2000" spc="-25" dirty="0">
                        <a:latin typeface="Times New Roman"/>
                        <a:ea typeface="Times New Roman"/>
                        <a:cs typeface="Times New Roman"/>
                      </a:endParaRPr>
                    </a:p>
                  </a:txBody>
                  <a:tcPr marL="68580" marR="68580" marT="0" marB="0"/>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Myriad Pro"/>
                        </a:rPr>
                        <a:t>maximum availability</a:t>
                      </a:r>
                      <a:endParaRPr lang="en-GB" sz="2000" spc="-25" dirty="0">
                        <a:latin typeface="Times New Roman"/>
                        <a:ea typeface="Times New Roman"/>
                        <a:cs typeface="Times New Roman"/>
                      </a:endParaRPr>
                    </a:p>
                  </a:txBody>
                  <a:tcPr marL="68580" marR="68580" marT="0" marB="0" anchor="ctr"/>
                </a:tc>
                <a:tc>
                  <a:txBody>
                    <a:bodyPr/>
                    <a:lstStyle/>
                    <a:p>
                      <a:pPr marL="0" marR="0">
                        <a:spcBef>
                          <a:spcPts val="0"/>
                        </a:spcBef>
                        <a:spcAft>
                          <a:spcPts val="0"/>
                        </a:spcAft>
                      </a:pPr>
                      <a:r>
                        <a:rPr lang="en-US" sz="1800" spc="0" dirty="0">
                          <a:solidFill>
                            <a:srgbClr val="141413"/>
                          </a:solidFill>
                          <a:latin typeface="Arial"/>
                          <a:ea typeface="Times New Roman"/>
                          <a:cs typeface="Helvetica"/>
                        </a:rPr>
                        <a:t>maximum availability of nitrate – some NH</a:t>
                      </a:r>
                      <a:r>
                        <a:rPr lang="en-US" sz="1800" spc="0" baseline="-25000" dirty="0">
                          <a:solidFill>
                            <a:srgbClr val="141413"/>
                          </a:solidFill>
                          <a:latin typeface="Arial"/>
                          <a:ea typeface="Times New Roman"/>
                          <a:cs typeface="Helvetica"/>
                        </a:rPr>
                        <a:t>4</a:t>
                      </a:r>
                      <a:r>
                        <a:rPr lang="en-US" sz="1800" spc="0" baseline="30000" dirty="0">
                          <a:solidFill>
                            <a:srgbClr val="141413"/>
                          </a:solidFill>
                          <a:latin typeface="Arial"/>
                          <a:ea typeface="Times New Roman"/>
                          <a:cs typeface="Helvetica"/>
                        </a:rPr>
                        <a:t>+</a:t>
                      </a:r>
                      <a:r>
                        <a:rPr lang="en-US" sz="1800" spc="0" dirty="0">
                          <a:solidFill>
                            <a:srgbClr val="141413"/>
                          </a:solidFill>
                          <a:latin typeface="Arial"/>
                          <a:ea typeface="Times New Roman"/>
                          <a:cs typeface="Helvetica"/>
                        </a:rPr>
                        <a:t> lost as NH</a:t>
                      </a:r>
                      <a:r>
                        <a:rPr lang="en-US" sz="1800" spc="0" baseline="-25000" dirty="0">
                          <a:solidFill>
                            <a:srgbClr val="141413"/>
                          </a:solidFill>
                          <a:latin typeface="Arial"/>
                          <a:ea typeface="Times New Roman"/>
                          <a:cs typeface="Helvetica"/>
                        </a:rPr>
                        <a:t>3 </a:t>
                      </a:r>
                      <a:r>
                        <a:rPr lang="en-US" sz="1800" spc="0" dirty="0">
                          <a:solidFill>
                            <a:srgbClr val="141413"/>
                          </a:solidFill>
                          <a:latin typeface="Arial"/>
                          <a:ea typeface="Times New Roman"/>
                          <a:cs typeface="Helvetica"/>
                        </a:rPr>
                        <a:t>(</a:t>
                      </a:r>
                      <a:r>
                        <a:rPr lang="en-US" sz="1800" spc="0" dirty="0" err="1">
                          <a:solidFill>
                            <a:srgbClr val="141413"/>
                          </a:solidFill>
                          <a:latin typeface="Arial"/>
                          <a:ea typeface="Times New Roman"/>
                          <a:cs typeface="Helvetica"/>
                        </a:rPr>
                        <a:t>g</a:t>
                      </a:r>
                      <a:r>
                        <a:rPr lang="en-US" sz="1800" spc="0" dirty="0">
                          <a:solidFill>
                            <a:srgbClr val="141413"/>
                          </a:solidFill>
                          <a:latin typeface="Arial"/>
                          <a:ea typeface="Times New Roman"/>
                          <a:cs typeface="Helvetica"/>
                        </a:rPr>
                        <a:t>) at higher </a:t>
                      </a:r>
                      <a:r>
                        <a:rPr lang="en-US" sz="1800" spc="0" dirty="0" smtClean="0">
                          <a:solidFill>
                            <a:srgbClr val="141413"/>
                          </a:solidFill>
                          <a:latin typeface="Arial"/>
                          <a:ea typeface="Times New Roman"/>
                          <a:cs typeface="Helvetica"/>
                        </a:rPr>
                        <a:t>pH:</a:t>
                      </a:r>
                      <a:endParaRPr lang="en-GB" sz="1800" spc="-25" dirty="0" smtClean="0">
                        <a:latin typeface="Times New Roman"/>
                        <a:ea typeface="Times New Roman"/>
                        <a:cs typeface="Times New Roman"/>
                      </a:endParaRPr>
                    </a:p>
                    <a:p>
                      <a:pPr marL="0" marR="0">
                        <a:spcBef>
                          <a:spcPts val="0"/>
                        </a:spcBef>
                        <a:spcAft>
                          <a:spcPts val="0"/>
                        </a:spcAft>
                      </a:pPr>
                      <a:r>
                        <a:rPr lang="en-US" sz="1800" spc="0" dirty="0">
                          <a:solidFill>
                            <a:srgbClr val="141413"/>
                          </a:solidFill>
                          <a:latin typeface="Arial"/>
                          <a:ea typeface="Times New Roman"/>
                          <a:cs typeface="Helvetica"/>
                        </a:rPr>
                        <a:t>NH</a:t>
                      </a:r>
                      <a:r>
                        <a:rPr lang="en-US" sz="1800" spc="0" baseline="-25000" dirty="0">
                          <a:solidFill>
                            <a:srgbClr val="141413"/>
                          </a:solidFill>
                          <a:latin typeface="Arial"/>
                          <a:ea typeface="Times New Roman"/>
                          <a:cs typeface="Helvetica"/>
                        </a:rPr>
                        <a:t>4</a:t>
                      </a:r>
                      <a:r>
                        <a:rPr lang="en-US" sz="1800" spc="0" baseline="30000" dirty="0">
                          <a:solidFill>
                            <a:srgbClr val="141413"/>
                          </a:solidFill>
                          <a:latin typeface="Arial"/>
                          <a:ea typeface="Times New Roman"/>
                          <a:cs typeface="Helvetica"/>
                        </a:rPr>
                        <a:t>+</a:t>
                      </a:r>
                      <a:r>
                        <a:rPr lang="en-US" sz="1800" spc="0" dirty="0">
                          <a:solidFill>
                            <a:srgbClr val="141413"/>
                          </a:solidFill>
                          <a:latin typeface="Arial"/>
                          <a:ea typeface="Times New Roman"/>
                          <a:cs typeface="Helvetica"/>
                        </a:rPr>
                        <a:t> (</a:t>
                      </a:r>
                      <a:r>
                        <a:rPr lang="en-US" sz="1800" spc="0" dirty="0" err="1">
                          <a:solidFill>
                            <a:srgbClr val="141413"/>
                          </a:solidFill>
                          <a:latin typeface="Arial"/>
                          <a:ea typeface="Times New Roman"/>
                          <a:cs typeface="Helvetica"/>
                        </a:rPr>
                        <a:t>aq</a:t>
                      </a:r>
                      <a:r>
                        <a:rPr lang="en-US" sz="1800" spc="0" dirty="0">
                          <a:solidFill>
                            <a:srgbClr val="141413"/>
                          </a:solidFill>
                          <a:latin typeface="Arial"/>
                          <a:ea typeface="Times New Roman"/>
                          <a:cs typeface="Helvetica"/>
                        </a:rPr>
                        <a:t>) + OH</a:t>
                      </a:r>
                      <a:r>
                        <a:rPr lang="en-US" sz="1800" spc="0" baseline="30000" dirty="0">
                          <a:solidFill>
                            <a:srgbClr val="141413"/>
                          </a:solidFill>
                          <a:latin typeface="Arial"/>
                          <a:ea typeface="Times New Roman"/>
                          <a:cs typeface="Helvetica"/>
                        </a:rPr>
                        <a:t>-</a:t>
                      </a:r>
                      <a:r>
                        <a:rPr lang="en-US" sz="1800" spc="0" dirty="0">
                          <a:solidFill>
                            <a:srgbClr val="141413"/>
                          </a:solidFill>
                          <a:latin typeface="Arial"/>
                          <a:ea typeface="Times New Roman"/>
                          <a:cs typeface="Helvetica"/>
                        </a:rPr>
                        <a:t> (</a:t>
                      </a:r>
                      <a:r>
                        <a:rPr lang="en-US" sz="1800" spc="0" dirty="0" err="1">
                          <a:solidFill>
                            <a:srgbClr val="141413"/>
                          </a:solidFill>
                          <a:latin typeface="Arial"/>
                          <a:ea typeface="Times New Roman"/>
                          <a:cs typeface="Helvetica"/>
                        </a:rPr>
                        <a:t>aq</a:t>
                      </a:r>
                      <a:r>
                        <a:rPr lang="en-US" sz="1800" spc="0" dirty="0">
                          <a:solidFill>
                            <a:srgbClr val="141413"/>
                          </a:solidFill>
                          <a:latin typeface="Arial"/>
                          <a:ea typeface="Times New Roman"/>
                          <a:cs typeface="Helvetica"/>
                        </a:rPr>
                        <a:t>) </a:t>
                      </a:r>
                      <a:r>
                        <a:rPr lang="en-US" sz="1800" spc="0" dirty="0">
                          <a:solidFill>
                            <a:srgbClr val="141413"/>
                          </a:solidFill>
                          <a:latin typeface="Arial"/>
                          <a:ea typeface="Times New Roman"/>
                          <a:cs typeface="Times New Roman"/>
                        </a:rPr>
                        <a:t>→ </a:t>
                      </a:r>
                      <a:r>
                        <a:rPr lang="en-US" sz="1800" spc="0" dirty="0">
                          <a:solidFill>
                            <a:srgbClr val="141413"/>
                          </a:solidFill>
                          <a:latin typeface="Arial"/>
                          <a:ea typeface="Times New Roman"/>
                          <a:cs typeface="Helvetica"/>
                        </a:rPr>
                        <a:t> H</a:t>
                      </a:r>
                      <a:r>
                        <a:rPr lang="en-US" sz="1800" spc="0" baseline="-25000" dirty="0">
                          <a:solidFill>
                            <a:srgbClr val="141413"/>
                          </a:solidFill>
                          <a:latin typeface="Arial"/>
                          <a:ea typeface="Times New Roman"/>
                          <a:cs typeface="Helvetica"/>
                        </a:rPr>
                        <a:t>2</a:t>
                      </a:r>
                      <a:r>
                        <a:rPr lang="en-US" sz="1800" spc="0" dirty="0">
                          <a:solidFill>
                            <a:srgbClr val="141413"/>
                          </a:solidFill>
                          <a:latin typeface="Arial"/>
                          <a:ea typeface="Times New Roman"/>
                          <a:cs typeface="Helvetica"/>
                        </a:rPr>
                        <a:t>O (</a:t>
                      </a:r>
                      <a:r>
                        <a:rPr lang="en-US" sz="1800" spc="0" dirty="0" err="1">
                          <a:solidFill>
                            <a:srgbClr val="141413"/>
                          </a:solidFill>
                          <a:latin typeface="Arial"/>
                          <a:ea typeface="Times New Roman"/>
                          <a:cs typeface="Helvetica"/>
                        </a:rPr>
                        <a:t>l</a:t>
                      </a:r>
                      <a:r>
                        <a:rPr lang="en-US" sz="1800" spc="0" dirty="0">
                          <a:solidFill>
                            <a:srgbClr val="141413"/>
                          </a:solidFill>
                          <a:latin typeface="Arial"/>
                          <a:ea typeface="Times New Roman"/>
                          <a:cs typeface="Helvetica"/>
                        </a:rPr>
                        <a:t>) +  NH</a:t>
                      </a:r>
                      <a:r>
                        <a:rPr lang="en-US" sz="1800" spc="0" baseline="-25000" dirty="0">
                          <a:solidFill>
                            <a:srgbClr val="141413"/>
                          </a:solidFill>
                          <a:latin typeface="Arial"/>
                          <a:ea typeface="Times New Roman"/>
                          <a:cs typeface="Helvetica"/>
                        </a:rPr>
                        <a:t>3</a:t>
                      </a:r>
                      <a:r>
                        <a:rPr lang="en-US" sz="1800" spc="0" dirty="0">
                          <a:solidFill>
                            <a:srgbClr val="141413"/>
                          </a:solidFill>
                          <a:latin typeface="Arial"/>
                          <a:ea typeface="Times New Roman"/>
                          <a:cs typeface="Helvetica"/>
                        </a:rPr>
                        <a:t> (</a:t>
                      </a:r>
                      <a:r>
                        <a:rPr lang="en-US" sz="1800" spc="0" dirty="0" err="1">
                          <a:solidFill>
                            <a:srgbClr val="141413"/>
                          </a:solidFill>
                          <a:latin typeface="Arial"/>
                          <a:ea typeface="Times New Roman"/>
                          <a:cs typeface="Helvetica"/>
                        </a:rPr>
                        <a:t>g</a:t>
                      </a:r>
                      <a:r>
                        <a:rPr lang="en-US" sz="1800" spc="0" dirty="0">
                          <a:solidFill>
                            <a:srgbClr val="141413"/>
                          </a:solidFill>
                          <a:latin typeface="Arial"/>
                          <a:ea typeface="Times New Roman"/>
                          <a:cs typeface="Helvetica"/>
                        </a:rPr>
                        <a:t>)</a:t>
                      </a:r>
                      <a:endParaRPr lang="en-GB" sz="1800" spc="-25" dirty="0">
                        <a:latin typeface="Times New Roman"/>
                        <a:ea typeface="Times New Roman"/>
                        <a:cs typeface="Times New Roman"/>
                      </a:endParaRPr>
                    </a:p>
                  </a:txBody>
                  <a:tcPr marL="68580" marR="68580" marT="0" marB="0"/>
                </a:tc>
              </a:tr>
              <a:tr h="454807">
                <a:tc>
                  <a:txBody>
                    <a:bodyPr/>
                    <a:lstStyle/>
                    <a:p>
                      <a:pPr marL="0" marR="0" algn="ctr">
                        <a:spcBef>
                          <a:spcPts val="0"/>
                        </a:spcBef>
                        <a:spcAft>
                          <a:spcPts val="0"/>
                        </a:spcAft>
                      </a:pPr>
                      <a:r>
                        <a:rPr lang="en-US" sz="2000" spc="0">
                          <a:solidFill>
                            <a:srgbClr val="141413"/>
                          </a:solidFill>
                          <a:latin typeface="Arial"/>
                          <a:ea typeface="Times New Roman"/>
                          <a:cs typeface="Helvetica"/>
                        </a:rPr>
                        <a:t>K</a:t>
                      </a:r>
                      <a:r>
                        <a:rPr lang="en-US" sz="2000" spc="0" baseline="30000">
                          <a:solidFill>
                            <a:srgbClr val="141413"/>
                          </a:solidFill>
                          <a:latin typeface="Arial"/>
                          <a:ea typeface="Times New Roman"/>
                          <a:cs typeface="Helvetica"/>
                        </a:rPr>
                        <a:t>+</a:t>
                      </a:r>
                      <a:endParaRPr lang="en-GB" sz="2000" spc="-25">
                        <a:latin typeface="Times New Roman"/>
                        <a:ea typeface="Times New Roman"/>
                        <a:cs typeface="Times New Roman"/>
                      </a:endParaRPr>
                    </a:p>
                  </a:txBody>
                  <a:tcPr marL="68580" marR="68580" marT="0" marB="0"/>
                </a:tc>
                <a:tc rowSpan="2">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a:solidFill>
                            <a:srgbClr val="141413"/>
                          </a:solidFill>
                          <a:latin typeface="Arial"/>
                          <a:ea typeface="Times New Roman"/>
                          <a:cs typeface="Helvetica"/>
                        </a:rPr>
                        <a:t>washed away at low pH as displaced by H</a:t>
                      </a:r>
                      <a:r>
                        <a:rPr lang="en-US" sz="2000" spc="0" baseline="30000">
                          <a:solidFill>
                            <a:srgbClr val="141413"/>
                          </a:solidFill>
                          <a:latin typeface="Arial"/>
                          <a:ea typeface="Times New Roman"/>
                          <a:cs typeface="Helvetica"/>
                        </a:rPr>
                        <a:t>+</a:t>
                      </a:r>
                      <a:endParaRPr lang="en-GB" sz="2000" spc="-25">
                        <a:latin typeface="Times New Roman"/>
                        <a:ea typeface="Times New Roman"/>
                        <a:cs typeface="Times New Roman"/>
                      </a:endParaRPr>
                    </a:p>
                  </a:txBody>
                  <a:tcPr marL="68580" marR="68580" marT="0" marB="0" anchor="ctr"/>
                </a:tc>
                <a:tc gridSpan="2">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Myriad Pro"/>
                        </a:rPr>
                        <a:t>maximum availability</a:t>
                      </a:r>
                      <a:endParaRPr lang="en-GB" sz="2000" spc="-25" dirty="0">
                        <a:latin typeface="Times New Roman"/>
                        <a:ea typeface="Times New Roman"/>
                        <a:cs typeface="Times New Roman"/>
                      </a:endParaRPr>
                    </a:p>
                  </a:txBody>
                  <a:tcPr marL="68580" marR="68580" marT="0" marB="0"/>
                </a:tc>
                <a:tc hMerge="1">
                  <a:txBody>
                    <a:bodyPr/>
                    <a:lstStyle/>
                    <a:p>
                      <a:endParaRPr lang="en-US"/>
                    </a:p>
                  </a:txBody>
                  <a:tcPr/>
                </a:tc>
              </a:tr>
              <a:tr h="1121441">
                <a:tc>
                  <a:txBody>
                    <a:bodyPr/>
                    <a:lstStyle/>
                    <a:p>
                      <a:pPr marL="0" marR="0">
                        <a:spcBef>
                          <a:spcPts val="0"/>
                        </a:spcBef>
                        <a:spcAft>
                          <a:spcPts val="0"/>
                        </a:spcAft>
                      </a:pPr>
                      <a:r>
                        <a:rPr lang="en-US" sz="2000" spc="0">
                          <a:solidFill>
                            <a:srgbClr val="141413"/>
                          </a:solidFill>
                          <a:latin typeface="Arial"/>
                          <a:ea typeface="Times New Roman"/>
                          <a:cs typeface="Helvetica"/>
                        </a:rPr>
                        <a:t>Cu</a:t>
                      </a:r>
                      <a:r>
                        <a:rPr lang="en-US" sz="2000" spc="0" baseline="30000">
                          <a:solidFill>
                            <a:srgbClr val="141413"/>
                          </a:solidFill>
                          <a:latin typeface="Arial"/>
                          <a:ea typeface="Times New Roman"/>
                          <a:cs typeface="Helvetica"/>
                        </a:rPr>
                        <a:t>2+</a:t>
                      </a:r>
                      <a:r>
                        <a:rPr lang="en-US" sz="2000" spc="0">
                          <a:solidFill>
                            <a:srgbClr val="141413"/>
                          </a:solidFill>
                          <a:latin typeface="Arial"/>
                          <a:ea typeface="Times New Roman"/>
                          <a:cs typeface="Helvetica"/>
                        </a:rPr>
                        <a:t>/Zn</a:t>
                      </a:r>
                      <a:r>
                        <a:rPr lang="en-US" sz="2000" spc="0" baseline="30000">
                          <a:solidFill>
                            <a:srgbClr val="141413"/>
                          </a:solidFill>
                          <a:latin typeface="Arial"/>
                          <a:ea typeface="Times New Roman"/>
                          <a:cs typeface="Helvetica"/>
                        </a:rPr>
                        <a:t>2+</a:t>
                      </a:r>
                      <a:endParaRPr lang="en-GB" sz="2000" spc="-25">
                        <a:latin typeface="Times New Roman"/>
                        <a:ea typeface="Times New Roman"/>
                        <a:cs typeface="Times New Roman"/>
                      </a:endParaRPr>
                    </a:p>
                  </a:txBody>
                  <a:tcPr marL="68580" marR="68580" marT="0" marB="0" anchor="ctr"/>
                </a:tc>
                <a:tc vMerge="1">
                  <a:txBody>
                    <a:bodyPr/>
                    <a:lstStyle/>
                    <a:p>
                      <a:endParaRPr lang="en-US"/>
                    </a:p>
                  </a:txBody>
                  <a:tcPr/>
                </a:tc>
                <a:tc>
                  <a:txBody>
                    <a:bodyPr/>
                    <a:lstStyle/>
                    <a:p>
                      <a:pPr marL="0" marR="0" algn="ctr">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Myriad Pro"/>
                        </a:rPr>
                        <a:t>maximum availability</a:t>
                      </a:r>
                      <a:endParaRPr lang="en-GB" sz="2000" spc="-25" dirty="0">
                        <a:latin typeface="Times New Roman"/>
                        <a:ea typeface="Times New Roman"/>
                        <a:cs typeface="Times New Roman"/>
                      </a:endParaRPr>
                    </a:p>
                  </a:txBody>
                  <a:tcPr marL="68580" marR="68580" marT="0" marB="0"/>
                </a:tc>
                <a:tc>
                  <a:txBody>
                    <a:bodyPr/>
                    <a:lstStyle/>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spc="0" dirty="0">
                          <a:solidFill>
                            <a:srgbClr val="141413"/>
                          </a:solidFill>
                          <a:latin typeface="Arial"/>
                          <a:ea typeface="Times New Roman"/>
                          <a:cs typeface="Myriad Pro"/>
                        </a:rPr>
                        <a:t>unavailable as forms insoluble </a:t>
                      </a:r>
                      <a:r>
                        <a:rPr lang="en-US" sz="2000" spc="0" dirty="0" smtClean="0">
                          <a:solidFill>
                            <a:srgbClr val="141413"/>
                          </a:solidFill>
                          <a:latin typeface="Arial"/>
                          <a:ea typeface="Times New Roman"/>
                          <a:cs typeface="Myriad Pro"/>
                        </a:rPr>
                        <a:t>hydroxides</a:t>
                      </a:r>
                    </a:p>
                    <a:p>
                      <a:pPr marL="0" marR="0">
                        <a:spcBef>
                          <a:spcPts val="0"/>
                        </a:spcBef>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kumimoji="0" lang="en-US" sz="1800" kern="1200" dirty="0" smtClean="0">
                          <a:solidFill>
                            <a:schemeClr val="tx1"/>
                          </a:solidFill>
                          <a:effectLst/>
                          <a:latin typeface="+mn-lt"/>
                          <a:ea typeface="+mn-ea"/>
                          <a:cs typeface="+mn-cs"/>
                        </a:rPr>
                        <a:t>Cu</a:t>
                      </a:r>
                      <a:r>
                        <a:rPr kumimoji="0" lang="en-US" sz="1800" kern="1200" baseline="30000" dirty="0" smtClean="0">
                          <a:solidFill>
                            <a:schemeClr val="tx1"/>
                          </a:solidFill>
                          <a:effectLst/>
                          <a:latin typeface="+mn-lt"/>
                          <a:ea typeface="+mn-ea"/>
                          <a:cs typeface="+mn-cs"/>
                        </a:rPr>
                        <a:t>2+ </a:t>
                      </a:r>
                      <a:r>
                        <a:rPr kumimoji="0" lang="en-US" sz="1800" kern="1200" dirty="0" smtClean="0">
                          <a:solidFill>
                            <a:schemeClr val="tx1"/>
                          </a:solidFill>
                          <a:effectLst/>
                          <a:latin typeface="+mn-lt"/>
                          <a:ea typeface="+mn-ea"/>
                          <a:cs typeface="+mn-cs"/>
                        </a:rPr>
                        <a:t>(</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 + OH</a:t>
                      </a:r>
                      <a:r>
                        <a:rPr kumimoji="0" lang="en-US" sz="1800" kern="1200" baseline="30000" dirty="0" smtClean="0">
                          <a:solidFill>
                            <a:schemeClr val="tx1"/>
                          </a:solidFill>
                          <a:effectLst/>
                          <a:latin typeface="+mn-lt"/>
                          <a:ea typeface="+mn-ea"/>
                          <a:cs typeface="+mn-cs"/>
                        </a:rPr>
                        <a:t>-  </a:t>
                      </a:r>
                      <a:r>
                        <a:rPr kumimoji="0" lang="en-US" sz="1800" kern="1200" dirty="0" smtClean="0">
                          <a:solidFill>
                            <a:schemeClr val="tx1"/>
                          </a:solidFill>
                          <a:effectLst/>
                          <a:latin typeface="+mn-lt"/>
                          <a:ea typeface="+mn-ea"/>
                          <a:cs typeface="+mn-cs"/>
                        </a:rPr>
                        <a:t>(</a:t>
                      </a:r>
                      <a:r>
                        <a:rPr kumimoji="0" lang="en-US" sz="1800" kern="1200" dirty="0" err="1" smtClean="0">
                          <a:solidFill>
                            <a:schemeClr val="tx1"/>
                          </a:solidFill>
                          <a:effectLst/>
                          <a:latin typeface="+mn-lt"/>
                          <a:ea typeface="+mn-ea"/>
                          <a:cs typeface="+mn-cs"/>
                        </a:rPr>
                        <a:t>aq</a:t>
                      </a:r>
                      <a:r>
                        <a:rPr kumimoji="0" lang="en-US" sz="1800" kern="1200" dirty="0" smtClean="0">
                          <a:solidFill>
                            <a:schemeClr val="tx1"/>
                          </a:solidFill>
                          <a:effectLst/>
                          <a:latin typeface="+mn-lt"/>
                          <a:ea typeface="+mn-ea"/>
                          <a:cs typeface="+mn-cs"/>
                        </a:rPr>
                        <a:t>) → Cu(OH)</a:t>
                      </a:r>
                      <a:r>
                        <a:rPr kumimoji="0" lang="en-US" sz="1800" kern="1200" baseline="-25000" dirty="0" smtClean="0">
                          <a:solidFill>
                            <a:schemeClr val="tx1"/>
                          </a:solidFill>
                          <a:effectLst/>
                          <a:latin typeface="+mn-lt"/>
                          <a:ea typeface="+mn-ea"/>
                          <a:cs typeface="+mn-cs"/>
                        </a:rPr>
                        <a:t>2 </a:t>
                      </a:r>
                      <a:r>
                        <a:rPr kumimoji="0" lang="en-US" sz="1800" kern="1200" dirty="0" smtClean="0">
                          <a:solidFill>
                            <a:schemeClr val="tx1"/>
                          </a:solidFill>
                          <a:effectLst/>
                          <a:latin typeface="+mn-lt"/>
                          <a:ea typeface="+mn-ea"/>
                          <a:cs typeface="+mn-cs"/>
                        </a:rPr>
                        <a:t>(s)</a:t>
                      </a:r>
                      <a:r>
                        <a:rPr lang="en-US" sz="2000" dirty="0" smtClean="0">
                          <a:effectLst/>
                        </a:rPr>
                        <a:t> </a:t>
                      </a:r>
                      <a:r>
                        <a:rPr lang="en-US" sz="2000" spc="0" dirty="0" smtClean="0">
                          <a:solidFill>
                            <a:srgbClr val="141413"/>
                          </a:solidFill>
                          <a:latin typeface="Arial"/>
                          <a:ea typeface="Times New Roman"/>
                          <a:cs typeface="Myriad Pro"/>
                        </a:rPr>
                        <a:t> </a:t>
                      </a:r>
                      <a:endParaRPr lang="en-GB" sz="2000" spc="-25" dirty="0">
                        <a:latin typeface="Times New Roman"/>
                        <a:ea typeface="Times New Roman"/>
                        <a:cs typeface="Times New Roman"/>
                      </a:endParaRPr>
                    </a:p>
                  </a:txBody>
                  <a:tcPr marL="68580" marR="68580" marT="0" marB="0"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467600" cy="1143000"/>
          </a:xfrm>
        </p:spPr>
        <p:txBody>
          <a:bodyPr>
            <a:normAutofit/>
          </a:bodyPr>
          <a:lstStyle/>
          <a:p>
            <a:r>
              <a:rPr lang="en-US" b="1" dirty="0" smtClean="0"/>
              <a:t>Chemical functions of SOM</a:t>
            </a:r>
            <a:r>
              <a:rPr lang="en-GB" dirty="0" smtClean="0"/>
              <a:t/>
            </a:r>
            <a:br>
              <a:rPr lang="en-GB" dirty="0" smtClean="0"/>
            </a:br>
            <a:endParaRPr lang="en-US" dirty="0"/>
          </a:p>
        </p:txBody>
      </p:sp>
      <p:sp>
        <p:nvSpPr>
          <p:cNvPr id="3" name="Content Placeholder 2"/>
          <p:cNvSpPr>
            <a:spLocks noGrp="1"/>
          </p:cNvSpPr>
          <p:nvPr>
            <p:ph sz="quarter" idx="1"/>
          </p:nvPr>
        </p:nvSpPr>
        <p:spPr>
          <a:xfrm>
            <a:off x="164651" y="1600200"/>
            <a:ext cx="8538320" cy="4873752"/>
          </a:xfrm>
        </p:spPr>
        <p:txBody>
          <a:bodyPr>
            <a:normAutofit/>
          </a:bodyPr>
          <a:lstStyle/>
          <a:p>
            <a:pPr lvl="0"/>
            <a:r>
              <a:rPr lang="en-US" dirty="0" smtClean="0">
                <a:latin typeface="Arial"/>
                <a:cs typeface="Arial"/>
              </a:rPr>
              <a:t>Contributes to </a:t>
            </a:r>
            <a:r>
              <a:rPr lang="en-US" dirty="0" err="1" smtClean="0">
                <a:latin typeface="Arial"/>
                <a:cs typeface="Arial"/>
              </a:rPr>
              <a:t>cation</a:t>
            </a:r>
            <a:r>
              <a:rPr lang="en-US" dirty="0" smtClean="0">
                <a:latin typeface="Arial"/>
                <a:cs typeface="Arial"/>
              </a:rPr>
              <a:t>-exchange capacity (CEC) as they form stable complexes with </a:t>
            </a:r>
            <a:r>
              <a:rPr lang="en-US" dirty="0" err="1" smtClean="0">
                <a:latin typeface="Arial"/>
                <a:cs typeface="Arial"/>
              </a:rPr>
              <a:t>cations</a:t>
            </a:r>
            <a:r>
              <a:rPr lang="en-US" dirty="0" smtClean="0">
                <a:latin typeface="Arial"/>
                <a:cs typeface="Arial"/>
              </a:rPr>
              <a:t>.</a:t>
            </a:r>
          </a:p>
          <a:p>
            <a:pPr lvl="0"/>
            <a:endParaRPr lang="en-GB" sz="1200" dirty="0" smtClean="0">
              <a:latin typeface="Arial"/>
              <a:cs typeface="Arial"/>
            </a:endParaRPr>
          </a:p>
          <a:p>
            <a:pPr lvl="0"/>
            <a:r>
              <a:rPr lang="en-US" dirty="0" smtClean="0">
                <a:latin typeface="Arial"/>
                <a:cs typeface="Arial"/>
              </a:rPr>
              <a:t>Enhances the ability of soil to buffer changes in pH.</a:t>
            </a:r>
          </a:p>
          <a:p>
            <a:pPr lvl="0"/>
            <a:endParaRPr lang="en-GB" sz="1200" dirty="0" smtClean="0">
              <a:latin typeface="Arial"/>
              <a:cs typeface="Arial"/>
            </a:endParaRPr>
          </a:p>
          <a:p>
            <a:pPr lvl="0"/>
            <a:r>
              <a:rPr lang="en-US" dirty="0" smtClean="0">
                <a:latin typeface="Arial"/>
                <a:cs typeface="Arial"/>
              </a:rPr>
              <a:t>Reduces the negative environmental effects of pesticides, heavy metals and other pollutants by binding contaminants.</a:t>
            </a:r>
          </a:p>
          <a:p>
            <a:pPr lvl="0"/>
            <a:endParaRPr lang="en-GB" sz="1200" dirty="0" smtClean="0">
              <a:latin typeface="Arial"/>
              <a:cs typeface="Arial"/>
            </a:endParaRPr>
          </a:p>
          <a:p>
            <a:r>
              <a:rPr lang="en-US" dirty="0" smtClean="0">
                <a:latin typeface="Arial"/>
                <a:cs typeface="Arial"/>
              </a:rPr>
              <a:t>Binds to organic and inorganic compounds in the soil preventing nutrients from easily being washed away</a:t>
            </a:r>
            <a:r>
              <a:rPr lang="en-GB" dirty="0" smtClean="0">
                <a:latin typeface="Arial"/>
                <a:cs typeface="Arial"/>
              </a:rPr>
              <a:t> </a:t>
            </a:r>
            <a:endParaRPr lang="en-US"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31"/>
            <a:ext cx="7467600" cy="1143000"/>
          </a:xfrm>
        </p:spPr>
        <p:txBody>
          <a:bodyPr/>
          <a:lstStyle/>
          <a:p>
            <a:r>
              <a:rPr lang="en-US" dirty="0" smtClean="0"/>
              <a:t>Chemical precipitation </a:t>
            </a:r>
            <a:endParaRPr lang="en-US" dirty="0"/>
          </a:p>
        </p:txBody>
      </p:sp>
      <p:sp>
        <p:nvSpPr>
          <p:cNvPr id="3" name="Content Placeholder 2"/>
          <p:cNvSpPr>
            <a:spLocks noGrp="1"/>
          </p:cNvSpPr>
          <p:nvPr>
            <p:ph sz="quarter" idx="1"/>
          </p:nvPr>
        </p:nvSpPr>
        <p:spPr>
          <a:xfrm>
            <a:off x="0" y="1600200"/>
            <a:ext cx="9143999" cy="4873752"/>
          </a:xfrm>
        </p:spPr>
        <p:txBody>
          <a:bodyPr/>
          <a:lstStyle/>
          <a:p>
            <a:r>
              <a:rPr lang="en-US" dirty="0" smtClean="0">
                <a:latin typeface="Arial"/>
                <a:cs typeface="Arial"/>
              </a:rPr>
              <a:t>Heavy metal ions can be removed by reacting them with aqueous anions, such as OH</a:t>
            </a:r>
            <a:r>
              <a:rPr lang="en-US" baseline="30000" dirty="0" smtClean="0">
                <a:latin typeface="Arial"/>
                <a:cs typeface="Arial"/>
              </a:rPr>
              <a:t>-</a:t>
            </a:r>
            <a:r>
              <a:rPr lang="en-US" dirty="0" smtClean="0">
                <a:latin typeface="Arial"/>
                <a:cs typeface="Arial"/>
              </a:rPr>
              <a:t>, </a:t>
            </a:r>
            <a:r>
              <a:rPr lang="en-US" dirty="0" err="1" smtClean="0">
                <a:latin typeface="Arial"/>
                <a:cs typeface="Arial"/>
              </a:rPr>
              <a:t>Cl</a:t>
            </a:r>
            <a:r>
              <a:rPr lang="en-US" baseline="30000" dirty="0" smtClean="0">
                <a:latin typeface="Arial"/>
                <a:cs typeface="Arial"/>
              </a:rPr>
              <a:t>-</a:t>
            </a:r>
            <a:r>
              <a:rPr lang="en-US" dirty="0" smtClean="0">
                <a:latin typeface="Arial"/>
                <a:cs typeface="Arial"/>
              </a:rPr>
              <a:t> , PO</a:t>
            </a:r>
            <a:r>
              <a:rPr lang="en-US" baseline="-25000" dirty="0" smtClean="0">
                <a:latin typeface="Arial"/>
                <a:cs typeface="Arial"/>
              </a:rPr>
              <a:t>4</a:t>
            </a:r>
            <a:r>
              <a:rPr lang="en-US" baseline="30000" dirty="0" smtClean="0">
                <a:latin typeface="Arial"/>
                <a:cs typeface="Arial"/>
              </a:rPr>
              <a:t>3-</a:t>
            </a:r>
            <a:r>
              <a:rPr lang="en-US" dirty="0" smtClean="0">
                <a:latin typeface="Arial"/>
                <a:cs typeface="Arial"/>
              </a:rPr>
              <a:t> and S</a:t>
            </a:r>
            <a:r>
              <a:rPr lang="en-US" baseline="30000" dirty="0" smtClean="0">
                <a:latin typeface="Arial"/>
                <a:cs typeface="Arial"/>
              </a:rPr>
              <a:t>2-</a:t>
            </a:r>
            <a:r>
              <a:rPr lang="en-US" dirty="0" smtClean="0">
                <a:latin typeface="Arial"/>
                <a:cs typeface="Arial"/>
              </a:rPr>
              <a:t>, that will make a salt with a low solubility; the heavy metal ions can then be filtered or precipitated out.</a:t>
            </a:r>
            <a:endParaRPr lang="en-GB" dirty="0" smtClean="0">
              <a:latin typeface="Arial"/>
              <a:cs typeface="Arial"/>
            </a:endParaRPr>
          </a:p>
          <a:p>
            <a:endParaRPr lang="en-GB" dirty="0" smtClean="0">
              <a:latin typeface="Arial"/>
              <a:cs typeface="Arial"/>
            </a:endParaRPr>
          </a:p>
          <a:p>
            <a:r>
              <a:rPr lang="en-US" dirty="0" smtClean="0">
                <a:latin typeface="Arial"/>
                <a:cs typeface="Arial"/>
              </a:rPr>
              <a:t>Examples of such precipitation reactions are:</a:t>
            </a:r>
            <a:endParaRPr lang="en-GB" dirty="0" smtClean="0">
              <a:latin typeface="Arial"/>
              <a:cs typeface="Arial"/>
            </a:endParaRPr>
          </a:p>
          <a:p>
            <a:pPr>
              <a:buNone/>
            </a:pPr>
            <a:endParaRPr lang="en-GB" sz="1200" dirty="0" smtClean="0">
              <a:latin typeface="Arial"/>
              <a:cs typeface="Arial"/>
            </a:endParaRPr>
          </a:p>
          <a:p>
            <a:pPr>
              <a:buNone/>
            </a:pPr>
            <a:r>
              <a:rPr lang="en-GB" dirty="0" smtClean="0">
                <a:latin typeface="Arial"/>
                <a:cs typeface="Arial"/>
              </a:rPr>
              <a:t>       </a:t>
            </a:r>
            <a:r>
              <a:rPr lang="en-US" dirty="0" smtClean="0">
                <a:latin typeface="Arial"/>
                <a:cs typeface="Arial"/>
              </a:rPr>
              <a:t>Pb</a:t>
            </a:r>
            <a:r>
              <a:rPr lang="en-US" baseline="30000" dirty="0" smtClean="0">
                <a:latin typeface="Arial"/>
                <a:cs typeface="Arial"/>
              </a:rPr>
              <a:t>2+</a:t>
            </a:r>
            <a:r>
              <a:rPr lang="en-US" dirty="0" smtClean="0">
                <a:latin typeface="Arial"/>
                <a:cs typeface="Arial"/>
              </a:rPr>
              <a:t> (</a:t>
            </a:r>
            <a:r>
              <a:rPr lang="en-US" dirty="0" err="1" smtClean="0">
                <a:latin typeface="Arial"/>
                <a:cs typeface="Arial"/>
              </a:rPr>
              <a:t>aq</a:t>
            </a:r>
            <a:r>
              <a:rPr lang="en-US" dirty="0" smtClean="0">
                <a:latin typeface="Arial"/>
                <a:cs typeface="Arial"/>
              </a:rPr>
              <a:t>)  +  2Cl</a:t>
            </a:r>
            <a:r>
              <a:rPr lang="en-US" baseline="30000" dirty="0" smtClean="0">
                <a:latin typeface="Arial"/>
                <a:cs typeface="Arial"/>
              </a:rPr>
              <a:t>-</a:t>
            </a:r>
            <a:r>
              <a:rPr lang="en-US" dirty="0" smtClean="0">
                <a:latin typeface="Arial"/>
                <a:cs typeface="Arial"/>
              </a:rPr>
              <a:t> (</a:t>
            </a:r>
            <a:r>
              <a:rPr lang="en-US" dirty="0" err="1" smtClean="0">
                <a:latin typeface="Arial"/>
                <a:cs typeface="Arial"/>
              </a:rPr>
              <a:t>aq</a:t>
            </a:r>
            <a:r>
              <a:rPr lang="en-US" dirty="0" smtClean="0">
                <a:latin typeface="Arial"/>
                <a:cs typeface="Arial"/>
              </a:rPr>
              <a:t>) → PbCl</a:t>
            </a:r>
            <a:r>
              <a:rPr lang="en-US" baseline="-25000" dirty="0" smtClean="0">
                <a:latin typeface="Arial"/>
                <a:cs typeface="Arial"/>
              </a:rPr>
              <a:t>2</a:t>
            </a:r>
            <a:r>
              <a:rPr lang="en-US" dirty="0" smtClean="0">
                <a:latin typeface="Arial"/>
                <a:cs typeface="Arial"/>
              </a:rPr>
              <a:t> (</a:t>
            </a:r>
            <a:r>
              <a:rPr lang="en-US" dirty="0" err="1" smtClean="0">
                <a:latin typeface="Arial"/>
                <a:cs typeface="Arial"/>
              </a:rPr>
              <a:t>s</a:t>
            </a:r>
            <a:r>
              <a:rPr lang="en-US" dirty="0" smtClean="0">
                <a:latin typeface="Arial"/>
                <a:cs typeface="Arial"/>
              </a:rPr>
              <a:t>)    </a:t>
            </a:r>
          </a:p>
          <a:p>
            <a:pPr>
              <a:buNone/>
            </a:pPr>
            <a:endParaRPr lang="en-US" sz="1200" dirty="0" smtClean="0">
              <a:latin typeface="Arial"/>
              <a:cs typeface="Arial"/>
            </a:endParaRPr>
          </a:p>
          <a:p>
            <a:pPr>
              <a:buNone/>
            </a:pPr>
            <a:r>
              <a:rPr lang="en-US" dirty="0" smtClean="0">
                <a:latin typeface="Arial"/>
                <a:cs typeface="Arial"/>
              </a:rPr>
              <a:t>       Cr</a:t>
            </a:r>
            <a:r>
              <a:rPr lang="en-US" baseline="30000" dirty="0" smtClean="0">
                <a:latin typeface="Arial"/>
                <a:cs typeface="Arial"/>
              </a:rPr>
              <a:t>3+</a:t>
            </a:r>
            <a:r>
              <a:rPr lang="en-US" dirty="0" smtClean="0">
                <a:latin typeface="Arial"/>
                <a:cs typeface="Arial"/>
              </a:rPr>
              <a:t> (</a:t>
            </a:r>
            <a:r>
              <a:rPr lang="en-US" dirty="0" err="1" smtClean="0">
                <a:latin typeface="Arial"/>
                <a:cs typeface="Arial"/>
              </a:rPr>
              <a:t>aq</a:t>
            </a:r>
            <a:r>
              <a:rPr lang="en-US" dirty="0" smtClean="0">
                <a:latin typeface="Arial"/>
                <a:cs typeface="Arial"/>
              </a:rPr>
              <a:t>)  + PO</a:t>
            </a:r>
            <a:r>
              <a:rPr lang="en-US" baseline="-25000" dirty="0" smtClean="0">
                <a:latin typeface="Arial"/>
                <a:cs typeface="Arial"/>
              </a:rPr>
              <a:t>4</a:t>
            </a:r>
            <a:r>
              <a:rPr lang="en-US" baseline="30000" dirty="0" smtClean="0">
                <a:latin typeface="Arial"/>
                <a:cs typeface="Arial"/>
              </a:rPr>
              <a:t>3-</a:t>
            </a:r>
            <a:r>
              <a:rPr lang="en-US" dirty="0" smtClean="0">
                <a:latin typeface="Arial"/>
                <a:cs typeface="Arial"/>
              </a:rPr>
              <a:t> (</a:t>
            </a:r>
            <a:r>
              <a:rPr lang="en-US" dirty="0" err="1" smtClean="0">
                <a:latin typeface="Arial"/>
                <a:cs typeface="Arial"/>
              </a:rPr>
              <a:t>aq</a:t>
            </a:r>
            <a:r>
              <a:rPr lang="en-US" dirty="0" smtClean="0">
                <a:latin typeface="Arial"/>
                <a:cs typeface="Arial"/>
              </a:rPr>
              <a:t>) → CrPO</a:t>
            </a:r>
            <a:r>
              <a:rPr lang="en-US" baseline="-25000" dirty="0" smtClean="0">
                <a:latin typeface="Arial"/>
                <a:cs typeface="Arial"/>
              </a:rPr>
              <a:t>4</a:t>
            </a:r>
            <a:r>
              <a:rPr lang="en-US" baseline="30000" dirty="0" smtClean="0">
                <a:latin typeface="Arial"/>
                <a:cs typeface="Arial"/>
              </a:rPr>
              <a:t>3</a:t>
            </a:r>
            <a:r>
              <a:rPr lang="en-US" dirty="0" smtClean="0">
                <a:latin typeface="Arial"/>
                <a:cs typeface="Arial"/>
              </a:rPr>
              <a:t> (</a:t>
            </a:r>
            <a:r>
              <a:rPr lang="en-US" dirty="0" err="1" smtClean="0">
                <a:latin typeface="Arial"/>
                <a:cs typeface="Arial"/>
              </a:rPr>
              <a:t>s</a:t>
            </a:r>
            <a:r>
              <a:rPr lang="en-US" dirty="0" smtClean="0">
                <a:latin typeface="Arial"/>
                <a:cs typeface="Arial"/>
              </a:rPr>
              <a:t>)</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790436"/>
          </a:xfrm>
        </p:spPr>
        <p:txBody>
          <a:bodyPr/>
          <a:lstStyle/>
          <a:p>
            <a:r>
              <a:rPr lang="en-US" dirty="0" smtClean="0"/>
              <a:t>Chemical precipitation: how much?</a:t>
            </a:r>
            <a:endParaRPr lang="en-US" dirty="0"/>
          </a:p>
        </p:txBody>
      </p:sp>
      <p:sp>
        <p:nvSpPr>
          <p:cNvPr id="3" name="Content Placeholder 2"/>
          <p:cNvSpPr>
            <a:spLocks noGrp="1"/>
          </p:cNvSpPr>
          <p:nvPr>
            <p:ph sz="quarter" idx="1"/>
          </p:nvPr>
        </p:nvSpPr>
        <p:spPr>
          <a:xfrm>
            <a:off x="457199" y="1049595"/>
            <a:ext cx="8004847" cy="5808405"/>
          </a:xfrm>
        </p:spPr>
        <p:txBody>
          <a:bodyPr>
            <a:normAutofit lnSpcReduction="10000"/>
          </a:bodyPr>
          <a:lstStyle/>
          <a:p>
            <a:r>
              <a:rPr lang="en-US" dirty="0" smtClean="0"/>
              <a:t>The solubility product constant is an idea that allows us to calculate how much, for instance, of an anion needs to be added to precipitate out a dissolved hazardous metal </a:t>
            </a:r>
            <a:r>
              <a:rPr lang="en-US" dirty="0" err="1" smtClean="0"/>
              <a:t>cation</a:t>
            </a:r>
            <a:r>
              <a:rPr lang="en-US" dirty="0" smtClean="0"/>
              <a:t>. We can also calculate to what level the concentration of the </a:t>
            </a:r>
            <a:r>
              <a:rPr lang="en-US" dirty="0" err="1" smtClean="0"/>
              <a:t>cation</a:t>
            </a:r>
            <a:r>
              <a:rPr lang="en-US" dirty="0" smtClean="0"/>
              <a:t> will be lowered. </a:t>
            </a:r>
            <a:endParaRPr lang="en-GB" dirty="0" smtClean="0"/>
          </a:p>
          <a:p>
            <a:pPr>
              <a:buNone/>
            </a:pPr>
            <a:endParaRPr lang="en-GB" sz="1297" dirty="0" smtClean="0"/>
          </a:p>
          <a:p>
            <a:r>
              <a:rPr lang="en-US" dirty="0" smtClean="0"/>
              <a:t>This calculation is possible because when a salt dissolves to form a saturated solution in water a dynamic equilibrium is set up between the solid salt and its aqueous ions as shown below: </a:t>
            </a:r>
            <a:endParaRPr lang="en-GB" sz="1100" dirty="0" smtClean="0"/>
          </a:p>
          <a:p>
            <a:endParaRPr lang="en-GB" sz="1100" dirty="0" smtClean="0">
              <a:latin typeface="Arial"/>
              <a:cs typeface="Arial"/>
            </a:endParaRPr>
          </a:p>
          <a:p>
            <a:pPr>
              <a:buNone/>
            </a:pPr>
            <a:r>
              <a:rPr lang="en-US" sz="2000" dirty="0" smtClean="0">
                <a:latin typeface="Arial"/>
                <a:cs typeface="Arial"/>
              </a:rPr>
              <a:t>             </a:t>
            </a:r>
            <a:r>
              <a:rPr lang="en-US" sz="2000" dirty="0" err="1" smtClean="0">
                <a:latin typeface="Arial"/>
                <a:cs typeface="Arial"/>
              </a:rPr>
              <a:t>MX(s</a:t>
            </a:r>
            <a:r>
              <a:rPr lang="en-US" sz="2000" dirty="0" smtClean="0">
                <a:latin typeface="Arial"/>
                <a:cs typeface="Arial"/>
              </a:rPr>
              <a:t>)   </a:t>
            </a:r>
            <a:r>
              <a:rPr lang="en-US" sz="2000" b="1" dirty="0" smtClean="0">
                <a:latin typeface="Arial"/>
                <a:cs typeface="Arial"/>
              </a:rPr>
              <a:t> </a:t>
            </a:r>
            <a:r>
              <a:rPr lang="en-US" sz="2000" b="1" dirty="0" err="1" smtClean="0">
                <a:latin typeface="Arial"/>
                <a:cs typeface="Arial"/>
                <a:sym typeface="Symbol"/>
              </a:rPr>
              <a:t></a:t>
            </a:r>
            <a:r>
              <a:rPr lang="en-US" sz="2000" b="1" dirty="0" smtClean="0">
                <a:latin typeface="Arial"/>
                <a:cs typeface="Arial"/>
                <a:sym typeface="Symbol"/>
              </a:rPr>
              <a:t>    </a:t>
            </a:r>
            <a:r>
              <a:rPr lang="en-US" sz="2000" b="1" dirty="0" smtClean="0">
                <a:latin typeface="Arial"/>
                <a:cs typeface="Arial"/>
              </a:rPr>
              <a:t> </a:t>
            </a:r>
            <a:r>
              <a:rPr lang="en-US" sz="2000" dirty="0" err="1" smtClean="0">
                <a:latin typeface="Arial"/>
                <a:cs typeface="Arial"/>
              </a:rPr>
              <a:t>aM</a:t>
            </a:r>
            <a:r>
              <a:rPr lang="en-US" sz="2000" baseline="30000" dirty="0" smtClean="0">
                <a:latin typeface="Arial"/>
                <a:cs typeface="Arial"/>
              </a:rPr>
              <a:t>+</a:t>
            </a:r>
            <a:r>
              <a:rPr lang="en-US" sz="2000" dirty="0" smtClean="0">
                <a:latin typeface="Arial"/>
                <a:cs typeface="Arial"/>
              </a:rPr>
              <a:t> (</a:t>
            </a:r>
            <a:r>
              <a:rPr lang="en-US" sz="2000" dirty="0" err="1" smtClean="0">
                <a:latin typeface="Arial"/>
                <a:cs typeface="Arial"/>
              </a:rPr>
              <a:t>aq</a:t>
            </a:r>
            <a:r>
              <a:rPr lang="en-US" sz="2000" dirty="0" smtClean="0">
                <a:latin typeface="Arial"/>
                <a:cs typeface="Arial"/>
              </a:rPr>
              <a:t>)   +    </a:t>
            </a:r>
            <a:r>
              <a:rPr lang="en-US" sz="2000" dirty="0" err="1" smtClean="0">
                <a:latin typeface="Arial"/>
                <a:cs typeface="Arial"/>
              </a:rPr>
              <a:t>bX</a:t>
            </a:r>
            <a:r>
              <a:rPr lang="en-US" sz="2000" baseline="30000" dirty="0" smtClean="0">
                <a:latin typeface="Arial"/>
                <a:cs typeface="Arial"/>
              </a:rPr>
              <a:t>-</a:t>
            </a:r>
            <a:r>
              <a:rPr lang="en-US" sz="2000" dirty="0" smtClean="0">
                <a:latin typeface="Arial"/>
                <a:cs typeface="Arial"/>
              </a:rPr>
              <a:t> (</a:t>
            </a:r>
            <a:r>
              <a:rPr lang="en-US" sz="2000" dirty="0" err="1" smtClean="0">
                <a:latin typeface="Arial"/>
                <a:cs typeface="Arial"/>
              </a:rPr>
              <a:t>aq</a:t>
            </a:r>
            <a:r>
              <a:rPr lang="en-US" sz="2000" dirty="0" smtClean="0">
                <a:latin typeface="Arial"/>
                <a:cs typeface="Arial"/>
              </a:rPr>
              <a:t>)                                  </a:t>
            </a:r>
          </a:p>
          <a:p>
            <a:pPr>
              <a:buNone/>
            </a:pPr>
            <a:endParaRPr lang="en-GB" sz="1297" dirty="0" smtClean="0">
              <a:latin typeface="Arial"/>
              <a:cs typeface="Arial"/>
            </a:endParaRPr>
          </a:p>
          <a:p>
            <a:r>
              <a:rPr lang="en-US" sz="2000" dirty="0" smtClean="0">
                <a:latin typeface="Arial"/>
                <a:cs typeface="Arial"/>
              </a:rPr>
              <a:t>The equilibrium expression for this </a:t>
            </a:r>
            <a:r>
              <a:rPr lang="en-US" sz="2000" dirty="0" err="1" smtClean="0">
                <a:latin typeface="Arial"/>
                <a:cs typeface="Arial"/>
              </a:rPr>
              <a:t>heterogenous</a:t>
            </a:r>
            <a:r>
              <a:rPr lang="en-US" sz="2000" dirty="0" smtClean="0">
                <a:latin typeface="Arial"/>
                <a:cs typeface="Arial"/>
              </a:rPr>
              <a:t> system would be </a:t>
            </a:r>
          </a:p>
          <a:p>
            <a:pPr>
              <a:buNone/>
            </a:pPr>
            <a:r>
              <a:rPr lang="en-US" sz="2800" b="1" dirty="0" smtClean="0">
                <a:latin typeface="Arial"/>
                <a:cs typeface="Arial"/>
              </a:rPr>
              <a:t>                   </a:t>
            </a:r>
            <a:r>
              <a:rPr lang="en-US" sz="2800" b="1" dirty="0" err="1" smtClean="0">
                <a:latin typeface="Arial"/>
                <a:cs typeface="Arial"/>
              </a:rPr>
              <a:t>K</a:t>
            </a:r>
            <a:r>
              <a:rPr lang="en-US" sz="2800" b="1" baseline="-25000" dirty="0" err="1" smtClean="0">
                <a:latin typeface="Arial"/>
                <a:cs typeface="Arial"/>
              </a:rPr>
              <a:t>c</a:t>
            </a:r>
            <a:r>
              <a:rPr lang="en-US" sz="2800" b="1" dirty="0" smtClean="0">
                <a:latin typeface="Arial"/>
                <a:cs typeface="Arial"/>
              </a:rPr>
              <a:t> = [</a:t>
            </a:r>
            <a:r>
              <a:rPr lang="en-US" sz="2800" b="1" dirty="0" err="1" smtClean="0">
                <a:latin typeface="Arial"/>
                <a:cs typeface="Arial"/>
              </a:rPr>
              <a:t>M</a:t>
            </a:r>
            <a:r>
              <a:rPr lang="en-US" sz="2800" b="1" baseline="30000" dirty="0" err="1" smtClean="0">
                <a:latin typeface="Arial"/>
                <a:cs typeface="Arial"/>
              </a:rPr>
              <a:t>+</a:t>
            </a:r>
            <a:r>
              <a:rPr lang="en-US" sz="2800" b="1" dirty="0" err="1" smtClean="0">
                <a:latin typeface="Arial"/>
                <a:cs typeface="Arial"/>
              </a:rPr>
              <a:t>(aq)]</a:t>
            </a:r>
            <a:r>
              <a:rPr lang="en-US" sz="2800" b="1" baseline="30000" dirty="0" err="1" smtClean="0">
                <a:latin typeface="Arial"/>
                <a:cs typeface="Arial"/>
              </a:rPr>
              <a:t>a</a:t>
            </a:r>
            <a:r>
              <a:rPr lang="en-US" sz="2800" b="1" dirty="0" smtClean="0">
                <a:latin typeface="Arial"/>
                <a:cs typeface="Arial"/>
              </a:rPr>
              <a:t> [X</a:t>
            </a:r>
            <a:r>
              <a:rPr lang="en-US" sz="2800" b="1" baseline="30000" dirty="0" smtClean="0">
                <a:latin typeface="Arial"/>
                <a:cs typeface="Arial"/>
              </a:rPr>
              <a:t>− </a:t>
            </a:r>
            <a:r>
              <a:rPr lang="en-US" sz="2800" b="1" dirty="0" smtClean="0">
                <a:latin typeface="Arial"/>
                <a:cs typeface="Arial"/>
              </a:rPr>
              <a:t>(</a:t>
            </a:r>
            <a:r>
              <a:rPr lang="en-US" sz="2800" b="1" dirty="0" err="1" smtClean="0">
                <a:latin typeface="Arial"/>
                <a:cs typeface="Arial"/>
              </a:rPr>
              <a:t>aq)]</a:t>
            </a:r>
            <a:r>
              <a:rPr lang="en-US" sz="2800" b="1" baseline="30000" dirty="0" err="1" smtClean="0">
                <a:latin typeface="Arial"/>
                <a:cs typeface="Arial"/>
              </a:rPr>
              <a:t>b</a:t>
            </a:r>
            <a:endParaRPr lang="en-GB" sz="2800" b="1" dirty="0" smtClean="0">
              <a:latin typeface="Arial"/>
              <a:cs typeface="Arial"/>
            </a:endParaRPr>
          </a:p>
          <a:p>
            <a:pPr>
              <a:buNone/>
            </a:pPr>
            <a:endParaRPr lang="en-US" sz="1600" dirty="0" smtClean="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894099"/>
          </a:xfrm>
        </p:spPr>
        <p:txBody>
          <a:bodyPr/>
          <a:lstStyle/>
          <a:p>
            <a:r>
              <a:rPr lang="en-US" dirty="0" smtClean="0"/>
              <a:t>Solubility product</a:t>
            </a:r>
            <a:endParaRPr lang="en-US" dirty="0"/>
          </a:p>
        </p:txBody>
      </p:sp>
      <p:sp>
        <p:nvSpPr>
          <p:cNvPr id="3" name="Content Placeholder 2"/>
          <p:cNvSpPr>
            <a:spLocks noGrp="1"/>
          </p:cNvSpPr>
          <p:nvPr>
            <p:ph sz="quarter" idx="1"/>
          </p:nvPr>
        </p:nvSpPr>
        <p:spPr>
          <a:xfrm>
            <a:off x="1" y="1075512"/>
            <a:ext cx="9144000" cy="5782488"/>
          </a:xfrm>
        </p:spPr>
        <p:txBody>
          <a:bodyPr>
            <a:normAutofit lnSpcReduction="10000"/>
          </a:bodyPr>
          <a:lstStyle/>
          <a:p>
            <a:r>
              <a:rPr lang="en-US" dirty="0" err="1" smtClean="0">
                <a:latin typeface="Arial"/>
                <a:cs typeface="Arial"/>
              </a:rPr>
              <a:t>K</a:t>
            </a:r>
            <a:r>
              <a:rPr lang="en-US" baseline="-25000" dirty="0" err="1" smtClean="0">
                <a:latin typeface="Arial"/>
                <a:cs typeface="Arial"/>
              </a:rPr>
              <a:t>sp</a:t>
            </a:r>
            <a:r>
              <a:rPr lang="en-US" dirty="0" smtClean="0">
                <a:latin typeface="Arial"/>
                <a:cs typeface="Arial"/>
              </a:rPr>
              <a:t> only changes with temperature.  </a:t>
            </a:r>
          </a:p>
          <a:p>
            <a:endParaRPr lang="en-US" sz="1200" dirty="0" smtClean="0">
              <a:latin typeface="Arial"/>
              <a:cs typeface="Arial"/>
            </a:endParaRPr>
          </a:p>
          <a:p>
            <a:r>
              <a:rPr lang="en-US" dirty="0" smtClean="0">
                <a:latin typeface="Arial"/>
                <a:cs typeface="Arial"/>
              </a:rPr>
              <a:t>Its unit depends on the expression; could be mol</a:t>
            </a:r>
            <a:r>
              <a:rPr lang="en-US" baseline="30000" dirty="0" smtClean="0">
                <a:latin typeface="Arial"/>
                <a:cs typeface="Arial"/>
              </a:rPr>
              <a:t>2</a:t>
            </a:r>
            <a:r>
              <a:rPr lang="en-US" dirty="0" smtClean="0">
                <a:latin typeface="Arial"/>
                <a:cs typeface="Arial"/>
              </a:rPr>
              <a:t> dm</a:t>
            </a:r>
            <a:r>
              <a:rPr lang="en-US" baseline="30000" dirty="0" smtClean="0">
                <a:latin typeface="Arial"/>
                <a:cs typeface="Arial"/>
              </a:rPr>
              <a:t>-6</a:t>
            </a:r>
            <a:r>
              <a:rPr lang="en-US" dirty="0" smtClean="0">
                <a:latin typeface="Arial"/>
                <a:cs typeface="Arial"/>
              </a:rPr>
              <a:t>.</a:t>
            </a:r>
            <a:endParaRPr lang="en-GB" dirty="0" smtClean="0">
              <a:latin typeface="Arial"/>
              <a:cs typeface="Arial"/>
            </a:endParaRPr>
          </a:p>
          <a:p>
            <a:endParaRPr lang="en-GB" sz="1200" dirty="0" smtClean="0">
              <a:latin typeface="Arial"/>
              <a:cs typeface="Arial"/>
            </a:endParaRPr>
          </a:p>
          <a:p>
            <a:r>
              <a:rPr lang="en-US" dirty="0" smtClean="0">
                <a:latin typeface="Arial"/>
                <a:cs typeface="Arial"/>
              </a:rPr>
              <a:t>The </a:t>
            </a:r>
            <a:r>
              <a:rPr lang="en-US" dirty="0" err="1" smtClean="0">
                <a:latin typeface="Arial"/>
                <a:cs typeface="Arial"/>
              </a:rPr>
              <a:t>K</a:t>
            </a:r>
            <a:r>
              <a:rPr lang="en-US" baseline="-25000" dirty="0" err="1" smtClean="0">
                <a:latin typeface="Arial"/>
                <a:cs typeface="Arial"/>
              </a:rPr>
              <a:t>sp</a:t>
            </a:r>
            <a:r>
              <a:rPr lang="en-US" dirty="0" smtClean="0">
                <a:latin typeface="Arial"/>
                <a:cs typeface="Arial"/>
              </a:rPr>
              <a:t> value of an ionic compound is a measure of how soluble it is in water. In general:        </a:t>
            </a:r>
          </a:p>
          <a:p>
            <a:pPr lvl="1"/>
            <a:r>
              <a:rPr lang="en-US" i="1" dirty="0" smtClean="0">
                <a:latin typeface="Arial"/>
                <a:cs typeface="Arial"/>
              </a:rPr>
              <a:t>low </a:t>
            </a:r>
            <a:r>
              <a:rPr lang="en-US" i="1" dirty="0" err="1" smtClean="0">
                <a:latin typeface="Arial"/>
                <a:cs typeface="Arial"/>
              </a:rPr>
              <a:t>K</a:t>
            </a:r>
            <a:r>
              <a:rPr lang="en-US" i="1" baseline="-25000" dirty="0" err="1" smtClean="0">
                <a:latin typeface="Arial"/>
                <a:cs typeface="Arial"/>
              </a:rPr>
              <a:t>sp</a:t>
            </a:r>
            <a:r>
              <a:rPr lang="en-US" i="1" dirty="0" smtClean="0">
                <a:latin typeface="Arial"/>
                <a:cs typeface="Arial"/>
              </a:rPr>
              <a:t>  =  low solubility</a:t>
            </a:r>
            <a:r>
              <a:rPr lang="en-US" dirty="0" smtClean="0">
                <a:latin typeface="Arial"/>
                <a:cs typeface="Arial"/>
              </a:rPr>
              <a:t>            </a:t>
            </a:r>
          </a:p>
          <a:p>
            <a:pPr lvl="1"/>
            <a:r>
              <a:rPr lang="en-US" i="1" dirty="0" smtClean="0">
                <a:latin typeface="Arial"/>
                <a:cs typeface="Arial"/>
              </a:rPr>
              <a:t>high </a:t>
            </a:r>
            <a:r>
              <a:rPr lang="en-US" i="1" dirty="0" err="1" smtClean="0">
                <a:latin typeface="Arial"/>
                <a:cs typeface="Arial"/>
              </a:rPr>
              <a:t>K</a:t>
            </a:r>
            <a:r>
              <a:rPr lang="en-US" i="1" baseline="-25000" dirty="0" err="1" smtClean="0">
                <a:latin typeface="Arial"/>
                <a:cs typeface="Arial"/>
              </a:rPr>
              <a:t>sp</a:t>
            </a:r>
            <a:r>
              <a:rPr lang="en-US" i="1" dirty="0" smtClean="0">
                <a:latin typeface="Arial"/>
                <a:cs typeface="Arial"/>
              </a:rPr>
              <a:t> = high solubility</a:t>
            </a:r>
          </a:p>
          <a:p>
            <a:pPr lvl="1"/>
            <a:r>
              <a:rPr lang="en-US" dirty="0" smtClean="0">
                <a:latin typeface="Arial"/>
                <a:cs typeface="Arial"/>
                <a:hlinkClick r:id="rId2"/>
              </a:rPr>
              <a:t>solubiity product constants</a:t>
            </a:r>
            <a:endParaRPr lang="en-GB" dirty="0" smtClean="0">
              <a:latin typeface="Arial"/>
              <a:cs typeface="Arial"/>
            </a:endParaRPr>
          </a:p>
          <a:p>
            <a:pPr>
              <a:buNone/>
            </a:pPr>
            <a:endParaRPr lang="en-GB" sz="1200" dirty="0" smtClean="0">
              <a:latin typeface="Arial"/>
              <a:cs typeface="Arial"/>
            </a:endParaRPr>
          </a:p>
          <a:p>
            <a:r>
              <a:rPr lang="en-US" dirty="0" smtClean="0">
                <a:latin typeface="Arial"/>
                <a:cs typeface="Arial"/>
              </a:rPr>
              <a:t>The solubility product constant only applies to saturated solutions because only then is there a solid with which an equilibrium is set up. If the solution is not saturated there will be only aqueous ions. </a:t>
            </a:r>
            <a:endParaRPr lang="en-GB" dirty="0" smtClean="0">
              <a:latin typeface="Arial"/>
              <a:cs typeface="Arial"/>
            </a:endParaRPr>
          </a:p>
          <a:p>
            <a:endParaRPr lang="en-US" dirty="0" smtClean="0">
              <a:latin typeface="Arial"/>
              <a:cs typeface="Arial"/>
            </a:endParaRPr>
          </a:p>
          <a:p>
            <a:r>
              <a:rPr lang="en-US" dirty="0" smtClean="0">
                <a:latin typeface="Arial"/>
                <a:cs typeface="Arial"/>
              </a:rPr>
              <a:t>Amount of ion above the solubility product is precipitated.  </a:t>
            </a:r>
            <a:endParaRPr lang="en-GB"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t>Solubility product expression calculations </a:t>
            </a:r>
            <a:endParaRPr lang="en-US" dirty="0"/>
          </a:p>
        </p:txBody>
      </p:sp>
      <p:sp>
        <p:nvSpPr>
          <p:cNvPr id="3" name="Content Placeholder 2"/>
          <p:cNvSpPr>
            <a:spLocks noGrp="1"/>
          </p:cNvSpPr>
          <p:nvPr>
            <p:ph sz="quarter" idx="1"/>
          </p:nvPr>
        </p:nvSpPr>
        <p:spPr>
          <a:xfrm>
            <a:off x="-1" y="1600200"/>
            <a:ext cx="8730167" cy="4873752"/>
          </a:xfrm>
        </p:spPr>
        <p:txBody>
          <a:bodyPr>
            <a:normAutofit/>
          </a:bodyPr>
          <a:lstStyle/>
          <a:p>
            <a:pPr marL="457200" indent="-457200">
              <a:buNone/>
            </a:pPr>
            <a:r>
              <a:rPr lang="en-US" sz="3200" i="1" u="sng" dirty="0" smtClean="0"/>
              <a:t>Solubility product constant</a:t>
            </a:r>
            <a:r>
              <a:rPr lang="en-US" sz="3200" dirty="0" smtClean="0"/>
              <a:t>  </a:t>
            </a:r>
            <a:endParaRPr lang="en-GB" sz="3200" dirty="0" smtClean="0"/>
          </a:p>
          <a:p>
            <a:pPr marL="457200" indent="-457200">
              <a:buNone/>
            </a:pPr>
            <a:endParaRPr lang="en-GB" dirty="0" smtClean="0"/>
          </a:p>
          <a:p>
            <a:r>
              <a:rPr lang="en-US" sz="2800" dirty="0" smtClean="0">
                <a:latin typeface="Arial"/>
                <a:cs typeface="Arial"/>
              </a:rPr>
              <a:t>At saturation a solution is in a state of equilibrium and the expression exists. </a:t>
            </a:r>
          </a:p>
          <a:p>
            <a:pPr>
              <a:buNone/>
            </a:pPr>
            <a:endParaRPr lang="en-US" sz="2800" dirty="0" smtClean="0">
              <a:latin typeface="Arial"/>
              <a:cs typeface="Arial"/>
            </a:endParaRPr>
          </a:p>
          <a:p>
            <a:r>
              <a:rPr lang="en-US" sz="2800" dirty="0" smtClean="0">
                <a:latin typeface="Arial"/>
                <a:cs typeface="Arial"/>
              </a:rPr>
              <a:t>The solubility product can be calculated by finding (e.g. through titration) or measuring (probes) the concentration of one of the ions in a saturated solution of the ionic compound and then using the solubility product expression. </a:t>
            </a:r>
            <a:endParaRPr lang="en-GB" sz="2800" dirty="0" smtClean="0">
              <a:latin typeface="Arial"/>
              <a:cs typeface="Aria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Solubility product expression calculations </a:t>
            </a:r>
            <a:endParaRPr lang="en-US" dirty="0"/>
          </a:p>
        </p:txBody>
      </p:sp>
      <p:sp>
        <p:nvSpPr>
          <p:cNvPr id="3" name="Content Placeholder 2"/>
          <p:cNvSpPr>
            <a:spLocks noGrp="1"/>
          </p:cNvSpPr>
          <p:nvPr>
            <p:ph sz="quarter" idx="1"/>
          </p:nvPr>
        </p:nvSpPr>
        <p:spPr>
          <a:xfrm>
            <a:off x="457200" y="1812278"/>
            <a:ext cx="7467600" cy="4661674"/>
          </a:xfrm>
        </p:spPr>
        <p:txBody>
          <a:bodyPr>
            <a:normAutofit/>
          </a:bodyPr>
          <a:lstStyle/>
          <a:p>
            <a:pPr>
              <a:buNone/>
            </a:pPr>
            <a:r>
              <a:rPr lang="en-US" sz="2800" dirty="0" smtClean="0"/>
              <a:t>  </a:t>
            </a:r>
            <a:r>
              <a:rPr lang="en-US" sz="2800" i="1" dirty="0" smtClean="0"/>
              <a:t>Concentration or solubility (</a:t>
            </a:r>
            <a:r>
              <a:rPr lang="en-US" sz="2800" i="1" dirty="0" err="1" smtClean="0"/>
              <a:t>s</a:t>
            </a:r>
            <a:r>
              <a:rPr lang="en-US" sz="2800" i="1" dirty="0" smtClean="0"/>
              <a:t>) of an aqueous metal ion in a saturated solution if </a:t>
            </a:r>
            <a:r>
              <a:rPr lang="en-US" sz="2800" i="1" dirty="0" err="1" smtClean="0"/>
              <a:t>K</a:t>
            </a:r>
            <a:r>
              <a:rPr lang="en-US" sz="2800" i="1" baseline="-25000" dirty="0" err="1" smtClean="0"/>
              <a:t>sp</a:t>
            </a:r>
            <a:r>
              <a:rPr lang="en-US" sz="2800" i="1" baseline="-25000" dirty="0" smtClean="0"/>
              <a:t> </a:t>
            </a:r>
            <a:r>
              <a:rPr lang="en-US" sz="2800" i="1" dirty="0" smtClean="0"/>
              <a:t>is given.</a:t>
            </a:r>
            <a:endParaRPr lang="en-GB" sz="2800" i="1" dirty="0" smtClean="0"/>
          </a:p>
          <a:p>
            <a:pPr>
              <a:buNone/>
            </a:pPr>
            <a:endParaRPr lang="en-US" sz="2800" dirty="0" smtClean="0"/>
          </a:p>
          <a:p>
            <a:pPr>
              <a:buNone/>
            </a:pPr>
            <a:endParaRPr lang="en-GB" sz="2800" dirty="0" smtClean="0"/>
          </a:p>
          <a:p>
            <a:endParaRPr lang="en-US" sz="2800" dirty="0">
              <a:latin typeface="Arial"/>
              <a:cs typeface="Arial"/>
            </a:endParaRPr>
          </a:p>
        </p:txBody>
      </p:sp>
      <p:graphicFrame>
        <p:nvGraphicFramePr>
          <p:cNvPr id="5" name="Table 4"/>
          <p:cNvGraphicFramePr>
            <a:graphicFrameLocks noGrp="1"/>
          </p:cNvGraphicFramePr>
          <p:nvPr/>
        </p:nvGraphicFramePr>
        <p:xfrm>
          <a:off x="666003" y="3304280"/>
          <a:ext cx="7653497" cy="2377440"/>
        </p:xfrm>
        <a:graphic>
          <a:graphicData uri="http://schemas.openxmlformats.org/drawingml/2006/table">
            <a:tbl>
              <a:tblPr firstRow="1" bandRow="1">
                <a:tableStyleId>{68D230F3-CF80-4859-8CE7-A43EE81993B5}</a:tableStyleId>
              </a:tblPr>
              <a:tblGrid>
                <a:gridCol w="7653497"/>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dirty="0" smtClean="0">
                          <a:solidFill>
                            <a:schemeClr val="tx1"/>
                          </a:solidFill>
                          <a:latin typeface="+mn-lt"/>
                          <a:ea typeface="+mn-ea"/>
                          <a:cs typeface="+mn-cs"/>
                        </a:rPr>
                        <a:t>If  </a:t>
                      </a:r>
                      <a:r>
                        <a:rPr kumimoji="0" lang="en-US" sz="2400" b="1" kern="1200" dirty="0" err="1" smtClean="0">
                          <a:solidFill>
                            <a:schemeClr val="tx1"/>
                          </a:solidFill>
                          <a:latin typeface="+mn-lt"/>
                          <a:ea typeface="+mn-ea"/>
                          <a:cs typeface="+mn-cs"/>
                        </a:rPr>
                        <a:t>MX(s</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sym typeface="Symbol"/>
                        </a:rPr>
                        <a:t></a:t>
                      </a:r>
                      <a:r>
                        <a:rPr kumimoji="0" lang="en-US" sz="2400" b="1" kern="1200" dirty="0" smtClean="0">
                          <a:solidFill>
                            <a:schemeClr val="tx1"/>
                          </a:solidFill>
                          <a:latin typeface="+mn-lt"/>
                          <a:ea typeface="+mn-ea"/>
                          <a:cs typeface="+mn-cs"/>
                          <a:sym typeface="Symbol"/>
                        </a:rPr>
                        <a:t>  </a:t>
                      </a:r>
                      <a:r>
                        <a:rPr kumimoji="0" lang="en-US" sz="2400" b="1" kern="1200" dirty="0" smtClean="0">
                          <a:solidFill>
                            <a:schemeClr val="tx1"/>
                          </a:solidFill>
                          <a:latin typeface="+mn-lt"/>
                          <a:ea typeface="+mn-ea"/>
                          <a:cs typeface="+mn-cs"/>
                        </a:rPr>
                        <a:t> M</a:t>
                      </a:r>
                      <a:r>
                        <a:rPr kumimoji="0" lang="en-US" sz="2400" b="1" kern="1200" baseline="30000" dirty="0" smtClean="0">
                          <a:solidFill>
                            <a:schemeClr val="tx1"/>
                          </a:solidFill>
                          <a:latin typeface="+mn-lt"/>
                          <a:ea typeface="+mn-ea"/>
                          <a:cs typeface="+mn-cs"/>
                        </a:rPr>
                        <a:t>+</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    X</a:t>
                      </a:r>
                      <a:r>
                        <a:rPr kumimoji="0" lang="en-US" sz="2400" b="1" kern="1200" baseline="30000" dirty="0" smtClean="0">
                          <a:solidFill>
                            <a:schemeClr val="tx1"/>
                          </a:solidFill>
                          <a:latin typeface="+mn-lt"/>
                          <a:ea typeface="+mn-ea"/>
                          <a:cs typeface="+mn-cs"/>
                        </a:rPr>
                        <a:t>-</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then…</a:t>
                      </a:r>
                      <a:endParaRPr kumimoji="0" lang="en-GB" sz="2400" b="1" kern="1200" dirty="0" smtClean="0">
                        <a:solidFill>
                          <a:schemeClr val="tx1"/>
                        </a:solidFill>
                        <a:latin typeface="+mn-lt"/>
                        <a:ea typeface="+mn-ea"/>
                        <a:cs typeface="+mn-cs"/>
                      </a:endParaRPr>
                    </a:p>
                    <a:p>
                      <a:endParaRPr lang="en-US" sz="2400" dirty="0"/>
                    </a:p>
                  </a:txBody>
                  <a:tcPr/>
                </a:tc>
              </a:tr>
              <a:tr h="370840">
                <a:tc>
                  <a:txBody>
                    <a:bodyPr/>
                    <a:lstStyle/>
                    <a:p>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a:t>
                      </a:r>
                      <a:r>
                        <a:rPr kumimoji="0" lang="en-US" sz="2400" kern="1200" dirty="0" err="1" smtClean="0">
                          <a:solidFill>
                            <a:schemeClr val="tx1"/>
                          </a:solidFill>
                          <a:latin typeface="+mn-lt"/>
                          <a:ea typeface="+mn-ea"/>
                          <a:cs typeface="+mn-cs"/>
                        </a:rPr>
                        <a:t>M</a:t>
                      </a:r>
                      <a:r>
                        <a:rPr kumimoji="0" lang="en-US" sz="2400" kern="1200" baseline="30000" dirty="0" err="1"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a:t>
                      </a:r>
                      <a:r>
                        <a:rPr kumimoji="0" lang="en-US" sz="2400" kern="1200" dirty="0" err="1" smtClean="0">
                          <a:solidFill>
                            <a:schemeClr val="tx1"/>
                          </a:solidFill>
                          <a:latin typeface="+mn-lt"/>
                          <a:ea typeface="+mn-ea"/>
                          <a:cs typeface="+mn-cs"/>
                        </a:rPr>
                        <a:t>X</a:t>
                      </a:r>
                      <a:r>
                        <a:rPr kumimoji="0" lang="en-US" sz="2400" kern="1200" baseline="30000" dirty="0" err="1"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or     as [</a:t>
                      </a:r>
                      <a:r>
                        <a:rPr kumimoji="0" lang="en-US" sz="2400" kern="1200" dirty="0" err="1" smtClean="0">
                          <a:solidFill>
                            <a:schemeClr val="tx1"/>
                          </a:solidFill>
                          <a:latin typeface="+mn-lt"/>
                          <a:ea typeface="+mn-ea"/>
                          <a:cs typeface="+mn-cs"/>
                        </a:rPr>
                        <a:t>M</a:t>
                      </a:r>
                      <a:r>
                        <a:rPr kumimoji="0" lang="en-US" sz="2400" kern="1200" baseline="30000" dirty="0" err="1"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  [</a:t>
                      </a:r>
                      <a:r>
                        <a:rPr kumimoji="0" lang="en-US" sz="2400" kern="1200" dirty="0" err="1" smtClean="0">
                          <a:solidFill>
                            <a:schemeClr val="tx1"/>
                          </a:solidFill>
                          <a:latin typeface="+mn-lt"/>
                          <a:ea typeface="+mn-ea"/>
                          <a:cs typeface="+mn-cs"/>
                        </a:rPr>
                        <a:t>X</a:t>
                      </a:r>
                      <a:r>
                        <a:rPr kumimoji="0" lang="en-US" sz="2400" kern="1200" baseline="30000" dirty="0" err="1"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then </a:t>
                      </a:r>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[M</a:t>
                      </a:r>
                      <a:r>
                        <a:rPr kumimoji="0" lang="en-US" sz="2400" kern="1200" baseline="30000" dirty="0" smtClean="0">
                          <a:solidFill>
                            <a:schemeClr val="tx1"/>
                          </a:solidFill>
                          <a:latin typeface="+mn-lt"/>
                          <a:ea typeface="+mn-ea"/>
                          <a:cs typeface="+mn-cs"/>
                        </a:rPr>
                        <a:t>+</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2</a:t>
                      </a:r>
                      <a:r>
                        <a:rPr kumimoji="0" lang="en-GB" sz="2400" kern="1200" baseline="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and   </a:t>
                      </a:r>
                      <a:r>
                        <a:rPr kumimoji="0" lang="en-US" sz="2400" b="1" kern="1200" dirty="0" smtClean="0">
                          <a:solidFill>
                            <a:schemeClr val="tx1"/>
                          </a:solidFill>
                          <a:latin typeface="+mn-lt"/>
                          <a:ea typeface="+mn-ea"/>
                          <a:cs typeface="+mn-cs"/>
                        </a:rPr>
                        <a:t>[</a:t>
                      </a:r>
                      <a:r>
                        <a:rPr kumimoji="0" lang="en-US" sz="2400" b="1" kern="1200" dirty="0" err="1" smtClean="0">
                          <a:solidFill>
                            <a:schemeClr val="tx1"/>
                          </a:solidFill>
                          <a:latin typeface="+mn-lt"/>
                          <a:ea typeface="+mn-ea"/>
                          <a:cs typeface="+mn-cs"/>
                        </a:rPr>
                        <a:t>M</a:t>
                      </a:r>
                      <a:r>
                        <a:rPr kumimoji="0" lang="en-US" sz="2400" b="1" kern="1200" baseline="30000" dirty="0" err="1" smtClean="0">
                          <a:solidFill>
                            <a:schemeClr val="tx1"/>
                          </a:solidFill>
                          <a:latin typeface="+mn-lt"/>
                          <a:ea typeface="+mn-ea"/>
                          <a:cs typeface="+mn-cs"/>
                        </a:rPr>
                        <a:t>+</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 </a:t>
                      </a:r>
                      <a:r>
                        <a:rPr kumimoji="0" lang="en-US" sz="2400" b="1" kern="1200" dirty="0" err="1" smtClean="0">
                          <a:solidFill>
                            <a:schemeClr val="tx1"/>
                          </a:solidFill>
                          <a:latin typeface="+mn-lt"/>
                          <a:ea typeface="+mn-ea"/>
                          <a:cs typeface="+mn-cs"/>
                          <a:sym typeface="Symbol"/>
                        </a:rPr>
                        <a:t></a:t>
                      </a:r>
                      <a:r>
                        <a:rPr kumimoji="0" lang="en-US" sz="2400" b="1" kern="1200" dirty="0" err="1" smtClean="0">
                          <a:solidFill>
                            <a:schemeClr val="tx1"/>
                          </a:solidFill>
                          <a:latin typeface="+mn-lt"/>
                          <a:ea typeface="+mn-ea"/>
                          <a:cs typeface="+mn-cs"/>
                        </a:rPr>
                        <a:t>K</a:t>
                      </a:r>
                      <a:r>
                        <a:rPr kumimoji="0" lang="en-US" sz="2400" b="1" kern="1200" baseline="-25000" dirty="0" err="1" smtClean="0">
                          <a:solidFill>
                            <a:schemeClr val="tx1"/>
                          </a:solidFill>
                          <a:latin typeface="+mn-lt"/>
                          <a:ea typeface="+mn-ea"/>
                          <a:cs typeface="+mn-cs"/>
                        </a:rPr>
                        <a:t>sp</a:t>
                      </a:r>
                      <a:r>
                        <a:rPr lang="en-GB" sz="2400" dirty="0" smtClean="0"/>
                        <a:t> </a:t>
                      </a:r>
                    </a:p>
                    <a:p>
                      <a:endParaRPr lang="en-US" sz="24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66222" cy="1143000"/>
          </a:xfrm>
        </p:spPr>
        <p:txBody>
          <a:bodyPr/>
          <a:lstStyle/>
          <a:p>
            <a:r>
              <a:rPr lang="en-US" dirty="0" smtClean="0"/>
              <a:t>Solubility product expression calculations</a:t>
            </a:r>
            <a:endParaRPr lang="en-US" dirty="0"/>
          </a:p>
        </p:txBody>
      </p:sp>
      <p:sp>
        <p:nvSpPr>
          <p:cNvPr id="3" name="Content Placeholder 2"/>
          <p:cNvSpPr>
            <a:spLocks noGrp="1"/>
          </p:cNvSpPr>
          <p:nvPr>
            <p:ph sz="quarter" idx="1"/>
          </p:nvPr>
        </p:nvSpPr>
        <p:spPr>
          <a:xfrm>
            <a:off x="457200" y="1812278"/>
            <a:ext cx="7467600" cy="4661674"/>
          </a:xfrm>
        </p:spPr>
        <p:txBody>
          <a:bodyPr>
            <a:normAutofit/>
          </a:bodyPr>
          <a:lstStyle/>
          <a:p>
            <a:pPr>
              <a:buNone/>
            </a:pPr>
            <a:r>
              <a:rPr lang="en-US" sz="2800" dirty="0" smtClean="0"/>
              <a:t> </a:t>
            </a:r>
          </a:p>
          <a:p>
            <a:pPr>
              <a:buNone/>
            </a:pPr>
            <a:endParaRPr lang="en-US" sz="2800" dirty="0" smtClean="0"/>
          </a:p>
          <a:p>
            <a:pPr>
              <a:buNone/>
            </a:pPr>
            <a:endParaRPr lang="en-GB" sz="2800" dirty="0" smtClean="0"/>
          </a:p>
          <a:p>
            <a:endParaRPr lang="en-US" sz="2800" dirty="0">
              <a:latin typeface="Arial"/>
              <a:cs typeface="Arial"/>
            </a:endParaRPr>
          </a:p>
        </p:txBody>
      </p:sp>
      <p:graphicFrame>
        <p:nvGraphicFramePr>
          <p:cNvPr id="5" name="Table 4"/>
          <p:cNvGraphicFramePr>
            <a:graphicFrameLocks noGrp="1"/>
          </p:cNvGraphicFramePr>
          <p:nvPr/>
        </p:nvGraphicFramePr>
        <p:xfrm>
          <a:off x="457200" y="2397222"/>
          <a:ext cx="8160352" cy="3813103"/>
        </p:xfrm>
        <a:graphic>
          <a:graphicData uri="http://schemas.openxmlformats.org/drawingml/2006/table">
            <a:tbl>
              <a:tblPr firstRow="1" bandRow="1">
                <a:tableStyleId>{68D230F3-CF80-4859-8CE7-A43EE81993B5}</a:tableStyleId>
              </a:tblPr>
              <a:tblGrid>
                <a:gridCol w="8160352"/>
              </a:tblGrid>
              <a:tr h="91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dirty="0" smtClean="0">
                          <a:solidFill>
                            <a:schemeClr val="tx1"/>
                          </a:solidFill>
                          <a:latin typeface="+mn-lt"/>
                          <a:ea typeface="+mn-ea"/>
                          <a:cs typeface="+mn-cs"/>
                        </a:rPr>
                        <a:t>If  MX</a:t>
                      </a:r>
                      <a:r>
                        <a:rPr kumimoji="0" lang="en-US" sz="2400" b="1" kern="1200" baseline="-25000" dirty="0" smtClean="0">
                          <a:solidFill>
                            <a:schemeClr val="tx1"/>
                          </a:solidFill>
                          <a:latin typeface="+mn-lt"/>
                          <a:ea typeface="+mn-ea"/>
                          <a:cs typeface="+mn-cs"/>
                        </a:rPr>
                        <a:t>2</a:t>
                      </a:r>
                      <a:r>
                        <a:rPr kumimoji="0" lang="en-US" sz="2400" b="1" kern="1200" dirty="0" smtClean="0">
                          <a:solidFill>
                            <a:schemeClr val="tx1"/>
                          </a:solidFill>
                          <a:latin typeface="+mn-lt"/>
                          <a:ea typeface="+mn-ea"/>
                          <a:cs typeface="+mn-cs"/>
                        </a:rPr>
                        <a:t>(s)     </a:t>
                      </a:r>
                      <a:r>
                        <a:rPr kumimoji="0" lang="en-US" sz="2400" b="1" kern="1200" dirty="0" err="1" smtClean="0">
                          <a:solidFill>
                            <a:schemeClr val="tx1"/>
                          </a:solidFill>
                          <a:latin typeface="+mn-lt"/>
                          <a:ea typeface="+mn-ea"/>
                          <a:cs typeface="+mn-cs"/>
                          <a:sym typeface="Symbol"/>
                        </a:rPr>
                        <a:t></a:t>
                      </a:r>
                      <a:r>
                        <a:rPr kumimoji="0" lang="en-US" sz="2400" b="1" kern="1200" dirty="0" smtClean="0">
                          <a:solidFill>
                            <a:schemeClr val="tx1"/>
                          </a:solidFill>
                          <a:latin typeface="+mn-lt"/>
                          <a:ea typeface="+mn-ea"/>
                          <a:cs typeface="+mn-cs"/>
                        </a:rPr>
                        <a:t>    M</a:t>
                      </a:r>
                      <a:r>
                        <a:rPr kumimoji="0" lang="en-US" sz="2400" b="1" kern="1200" baseline="30000" dirty="0" smtClean="0">
                          <a:solidFill>
                            <a:schemeClr val="tx1"/>
                          </a:solidFill>
                          <a:latin typeface="+mn-lt"/>
                          <a:ea typeface="+mn-ea"/>
                          <a:cs typeface="+mn-cs"/>
                        </a:rPr>
                        <a:t>2+</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   2X</a:t>
                      </a:r>
                      <a:r>
                        <a:rPr kumimoji="0" lang="en-US" sz="2400" b="1" kern="1200" baseline="30000" dirty="0" smtClean="0">
                          <a:solidFill>
                            <a:schemeClr val="tx1"/>
                          </a:solidFill>
                          <a:latin typeface="+mn-lt"/>
                          <a:ea typeface="+mn-ea"/>
                          <a:cs typeface="+mn-cs"/>
                        </a:rPr>
                        <a:t>-</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then …</a:t>
                      </a:r>
                      <a:endParaRPr kumimoji="0" lang="en-GB" sz="2400" b="1" kern="1200" dirty="0" smtClean="0">
                        <a:solidFill>
                          <a:schemeClr val="tx1"/>
                        </a:solidFill>
                        <a:latin typeface="+mn-lt"/>
                        <a:ea typeface="+mn-ea"/>
                        <a:cs typeface="+mn-cs"/>
                      </a:endParaRPr>
                    </a:p>
                    <a:p>
                      <a:endParaRPr lang="en-US" sz="2400" dirty="0"/>
                    </a:p>
                  </a:txBody>
                  <a:tcPr/>
                </a:tc>
              </a:tr>
              <a:tr h="2412693">
                <a:tc>
                  <a:txBody>
                    <a:bodyPr/>
                    <a:lstStyle/>
                    <a:p>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[M</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(aq)]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a:t>
                      </a:r>
                      <a:r>
                        <a:rPr kumimoji="0" lang="en-US" sz="2400" b="1" kern="12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[X</a:t>
                      </a:r>
                      <a:r>
                        <a:rPr kumimoji="0" lang="en-US" sz="2400" kern="1200" baseline="300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    as  [X</a:t>
                      </a:r>
                      <a:r>
                        <a:rPr kumimoji="0" lang="en-US" sz="2400" kern="1200" baseline="300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 2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[M</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(aq)]</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then  </a:t>
                      </a:r>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[M</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(aq)]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2 [M</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2</a:t>
                      </a:r>
                      <a:endParaRPr kumimoji="0" lang="en-GB" sz="2400" kern="1200" dirty="0" smtClean="0">
                        <a:solidFill>
                          <a:schemeClr val="tx1"/>
                        </a:solidFill>
                        <a:latin typeface="+mn-lt"/>
                        <a:ea typeface="+mn-ea"/>
                        <a:cs typeface="+mn-cs"/>
                      </a:endParaRPr>
                    </a:p>
                    <a:p>
                      <a:r>
                        <a:rPr kumimoji="0" lang="en-US" sz="2400" kern="1200" baseline="300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and </a:t>
                      </a:r>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4[M</a:t>
                      </a:r>
                      <a:r>
                        <a:rPr kumimoji="0" lang="en-US" sz="2400" kern="1200" baseline="30000" dirty="0" smtClean="0">
                          <a:solidFill>
                            <a:schemeClr val="tx1"/>
                          </a:solidFill>
                          <a:latin typeface="+mn-lt"/>
                          <a:ea typeface="+mn-ea"/>
                          <a:cs typeface="+mn-cs"/>
                        </a:rPr>
                        <a:t>2+</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3   </a:t>
                      </a:r>
                      <a:r>
                        <a:rPr kumimoji="0" lang="en-US" sz="2400" kern="1200" dirty="0" smtClean="0">
                          <a:solidFill>
                            <a:schemeClr val="tx1"/>
                          </a:solidFill>
                          <a:latin typeface="+mn-lt"/>
                          <a:ea typeface="+mn-ea"/>
                          <a:cs typeface="+mn-cs"/>
                        </a:rPr>
                        <a:t>  </a:t>
                      </a:r>
                    </a:p>
                    <a:p>
                      <a:endParaRPr kumimoji="0" lang="en-US"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and     </a:t>
                      </a:r>
                      <a:r>
                        <a:rPr kumimoji="0" lang="en-US" sz="2400" b="1" kern="1200" dirty="0" smtClean="0">
                          <a:solidFill>
                            <a:schemeClr val="tx1"/>
                          </a:solidFill>
                          <a:latin typeface="+mn-lt"/>
                          <a:ea typeface="+mn-ea"/>
                          <a:cs typeface="+mn-cs"/>
                        </a:rPr>
                        <a:t>[M</a:t>
                      </a:r>
                      <a:r>
                        <a:rPr kumimoji="0" lang="en-US" sz="2400" b="1" kern="1200" baseline="30000" dirty="0" smtClean="0">
                          <a:solidFill>
                            <a:schemeClr val="tx1"/>
                          </a:solidFill>
                          <a:latin typeface="+mn-lt"/>
                          <a:ea typeface="+mn-ea"/>
                          <a:cs typeface="+mn-cs"/>
                        </a:rPr>
                        <a:t>2+</a:t>
                      </a:r>
                      <a:r>
                        <a:rPr kumimoji="0" lang="en-US" sz="2400" b="1" kern="1200" dirty="0" smtClean="0">
                          <a:solidFill>
                            <a:schemeClr val="tx1"/>
                          </a:solidFill>
                          <a:latin typeface="+mn-lt"/>
                          <a:ea typeface="+mn-ea"/>
                          <a:cs typeface="+mn-cs"/>
                        </a:rPr>
                        <a:t>(aq)]  = (K</a:t>
                      </a:r>
                      <a:r>
                        <a:rPr kumimoji="0" lang="en-US" sz="2400" b="1" kern="1200" baseline="-25000" dirty="0" smtClean="0">
                          <a:solidFill>
                            <a:schemeClr val="tx1"/>
                          </a:solidFill>
                          <a:latin typeface="+mn-lt"/>
                          <a:ea typeface="+mn-ea"/>
                          <a:cs typeface="+mn-cs"/>
                        </a:rPr>
                        <a:t>sp</a:t>
                      </a:r>
                      <a:r>
                        <a:rPr kumimoji="0" lang="en-US" sz="2400" b="1" kern="1200" dirty="0" smtClean="0">
                          <a:solidFill>
                            <a:schemeClr val="tx1"/>
                          </a:solidFill>
                          <a:latin typeface="+mn-lt"/>
                          <a:ea typeface="+mn-ea"/>
                          <a:cs typeface="+mn-cs"/>
                        </a:rPr>
                        <a:t>/4)</a:t>
                      </a:r>
                      <a:r>
                        <a:rPr kumimoji="0" lang="en-US" sz="2400" b="1" kern="1200" baseline="30000" dirty="0" smtClean="0">
                          <a:solidFill>
                            <a:schemeClr val="tx1"/>
                          </a:solidFill>
                          <a:latin typeface="+mn-lt"/>
                          <a:ea typeface="+mn-ea"/>
                          <a:cs typeface="+mn-cs"/>
                        </a:rPr>
                        <a:t>1/3</a:t>
                      </a:r>
                      <a:r>
                        <a:rPr lang="en-GB" sz="2400" dirty="0" smtClean="0"/>
                        <a:t> </a:t>
                      </a:r>
                    </a:p>
                    <a:p>
                      <a:endParaRPr lang="en-US" sz="24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Solubility product expression calculations</a:t>
            </a:r>
            <a:endParaRPr lang="en-US" dirty="0"/>
          </a:p>
        </p:txBody>
      </p:sp>
      <p:sp>
        <p:nvSpPr>
          <p:cNvPr id="3" name="Content Placeholder 2"/>
          <p:cNvSpPr>
            <a:spLocks noGrp="1"/>
          </p:cNvSpPr>
          <p:nvPr>
            <p:ph sz="quarter" idx="1"/>
          </p:nvPr>
        </p:nvSpPr>
        <p:spPr>
          <a:xfrm>
            <a:off x="457200" y="1812278"/>
            <a:ext cx="7467600" cy="4661674"/>
          </a:xfrm>
        </p:spPr>
        <p:txBody>
          <a:bodyPr>
            <a:normAutofit/>
          </a:bodyPr>
          <a:lstStyle/>
          <a:p>
            <a:pPr>
              <a:buNone/>
            </a:pPr>
            <a:r>
              <a:rPr lang="en-US" sz="2800" dirty="0" smtClean="0"/>
              <a:t> </a:t>
            </a:r>
          </a:p>
          <a:p>
            <a:pPr>
              <a:buNone/>
            </a:pPr>
            <a:endParaRPr lang="en-US" sz="2800" dirty="0" smtClean="0"/>
          </a:p>
          <a:p>
            <a:pPr>
              <a:buNone/>
            </a:pPr>
            <a:endParaRPr lang="en-GB" sz="2800" dirty="0" smtClean="0"/>
          </a:p>
          <a:p>
            <a:endParaRPr lang="en-US" sz="2800" dirty="0">
              <a:latin typeface="Arial"/>
              <a:cs typeface="Arial"/>
            </a:endParaRPr>
          </a:p>
        </p:txBody>
      </p:sp>
      <p:graphicFrame>
        <p:nvGraphicFramePr>
          <p:cNvPr id="5" name="Table 4"/>
          <p:cNvGraphicFramePr>
            <a:graphicFrameLocks noGrp="1"/>
          </p:cNvGraphicFramePr>
          <p:nvPr/>
        </p:nvGraphicFramePr>
        <p:xfrm>
          <a:off x="457200" y="2474970"/>
          <a:ext cx="7736196" cy="3911524"/>
        </p:xfrm>
        <a:graphic>
          <a:graphicData uri="http://schemas.openxmlformats.org/drawingml/2006/table">
            <a:tbl>
              <a:tblPr firstRow="1" bandRow="1">
                <a:tableStyleId>{68D230F3-CF80-4859-8CE7-A43EE81993B5}</a:tableStyleId>
              </a:tblPr>
              <a:tblGrid>
                <a:gridCol w="7736196"/>
              </a:tblGrid>
              <a:tr h="1015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dirty="0" smtClean="0">
                          <a:solidFill>
                            <a:schemeClr val="tx1"/>
                          </a:solidFill>
                          <a:latin typeface="+mn-lt"/>
                          <a:ea typeface="+mn-ea"/>
                          <a:cs typeface="+mn-cs"/>
                        </a:rPr>
                        <a:t>If  MX</a:t>
                      </a:r>
                      <a:r>
                        <a:rPr kumimoji="0" lang="en-US" sz="2400" b="1" kern="1200" baseline="-25000" dirty="0" smtClean="0">
                          <a:solidFill>
                            <a:schemeClr val="tx1"/>
                          </a:solidFill>
                          <a:latin typeface="+mn-lt"/>
                          <a:ea typeface="+mn-ea"/>
                          <a:cs typeface="+mn-cs"/>
                        </a:rPr>
                        <a:t>3</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s</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sym typeface="Symbol"/>
                        </a:rPr>
                        <a:t></a:t>
                      </a:r>
                      <a:r>
                        <a:rPr kumimoji="0" lang="en-US" sz="2400" b="1" kern="1200" dirty="0" smtClean="0">
                          <a:solidFill>
                            <a:schemeClr val="tx1"/>
                          </a:solidFill>
                          <a:latin typeface="+mn-lt"/>
                          <a:ea typeface="+mn-ea"/>
                          <a:cs typeface="+mn-cs"/>
                          <a:sym typeface="Symbol"/>
                        </a:rPr>
                        <a:t>  </a:t>
                      </a:r>
                      <a:r>
                        <a:rPr kumimoji="0" lang="en-US" sz="2400" b="1" kern="1200" dirty="0" smtClean="0">
                          <a:solidFill>
                            <a:schemeClr val="tx1"/>
                          </a:solidFill>
                          <a:latin typeface="+mn-lt"/>
                          <a:ea typeface="+mn-ea"/>
                          <a:cs typeface="+mn-cs"/>
                        </a:rPr>
                        <a:t> M</a:t>
                      </a:r>
                      <a:r>
                        <a:rPr kumimoji="0" lang="en-US" sz="2400" b="1" kern="1200" baseline="30000" dirty="0" smtClean="0">
                          <a:solidFill>
                            <a:schemeClr val="tx1"/>
                          </a:solidFill>
                          <a:latin typeface="+mn-lt"/>
                          <a:ea typeface="+mn-ea"/>
                          <a:cs typeface="+mn-cs"/>
                        </a:rPr>
                        <a:t>3+</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    3X</a:t>
                      </a:r>
                      <a:r>
                        <a:rPr kumimoji="0" lang="en-US" sz="2400" b="1" kern="1200" baseline="30000" dirty="0" smtClean="0">
                          <a:solidFill>
                            <a:schemeClr val="tx1"/>
                          </a:solidFill>
                          <a:latin typeface="+mn-lt"/>
                          <a:ea typeface="+mn-ea"/>
                          <a:cs typeface="+mn-cs"/>
                        </a:rPr>
                        <a:t>-</a:t>
                      </a:r>
                      <a:r>
                        <a:rPr kumimoji="0" lang="en-US" sz="2400" b="1" kern="1200" dirty="0" smtClean="0">
                          <a:solidFill>
                            <a:schemeClr val="tx1"/>
                          </a:solidFill>
                          <a:latin typeface="+mn-lt"/>
                          <a:ea typeface="+mn-ea"/>
                          <a:cs typeface="+mn-cs"/>
                        </a:rPr>
                        <a:t> (</a:t>
                      </a:r>
                      <a:r>
                        <a:rPr kumimoji="0" lang="en-US" sz="2400" b="1" kern="1200" dirty="0" err="1" smtClean="0">
                          <a:solidFill>
                            <a:schemeClr val="tx1"/>
                          </a:solidFill>
                          <a:latin typeface="+mn-lt"/>
                          <a:ea typeface="+mn-ea"/>
                          <a:cs typeface="+mn-cs"/>
                        </a:rPr>
                        <a:t>aq</a:t>
                      </a:r>
                      <a:r>
                        <a:rPr kumimoji="0" lang="en-US" sz="2400" b="1" kern="1200" dirty="0" smtClean="0">
                          <a:solidFill>
                            <a:schemeClr val="tx1"/>
                          </a:solidFill>
                          <a:latin typeface="+mn-lt"/>
                          <a:ea typeface="+mn-ea"/>
                          <a:cs typeface="+mn-cs"/>
                        </a:rPr>
                        <a:t>)  then…</a:t>
                      </a:r>
                      <a:endParaRPr kumimoji="0" lang="en-GB" sz="2400" b="1" kern="1200" dirty="0" smtClean="0">
                        <a:solidFill>
                          <a:schemeClr val="tx1"/>
                        </a:solidFill>
                        <a:latin typeface="+mn-lt"/>
                        <a:ea typeface="+mn-ea"/>
                        <a:cs typeface="+mn-cs"/>
                      </a:endParaRPr>
                    </a:p>
                    <a:p>
                      <a:endParaRPr lang="en-US" sz="2400" dirty="0"/>
                    </a:p>
                  </a:txBody>
                  <a:tcPr/>
                </a:tc>
              </a:tr>
              <a:tr h="2671505">
                <a:tc>
                  <a:txBody>
                    <a:bodyPr/>
                    <a:lstStyle/>
                    <a:p>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[M</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(aq)] </a:t>
                      </a:r>
                      <a:r>
                        <a:rPr kumimoji="0" lang="en-US" sz="2400" kern="1200" dirty="0" err="1" smtClean="0">
                          <a:solidFill>
                            <a:schemeClr val="tx1"/>
                          </a:solidFill>
                          <a:latin typeface="+mn-lt"/>
                          <a:ea typeface="+mn-ea"/>
                          <a:cs typeface="+mn-cs"/>
                        </a:rPr>
                        <a:t>x</a:t>
                      </a:r>
                      <a:r>
                        <a:rPr kumimoji="0" lang="en-US" sz="2400" b="1" kern="12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[X</a:t>
                      </a:r>
                      <a:r>
                        <a:rPr kumimoji="0" lang="en-US" sz="2400" kern="1200" baseline="300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 as [X</a:t>
                      </a:r>
                      <a:r>
                        <a:rPr kumimoji="0" lang="en-US" sz="2400" kern="1200" baseline="30000" dirty="0" smtClean="0">
                          <a:solidFill>
                            <a:schemeClr val="tx1"/>
                          </a:solidFill>
                          <a:latin typeface="+mn-lt"/>
                          <a:ea typeface="+mn-ea"/>
                          <a:cs typeface="+mn-cs"/>
                        </a:rPr>
                        <a:t>− </a:t>
                      </a:r>
                      <a:r>
                        <a:rPr kumimoji="0" lang="en-US" sz="2400" kern="1200" dirty="0" smtClean="0">
                          <a:solidFill>
                            <a:schemeClr val="tx1"/>
                          </a:solidFill>
                          <a:latin typeface="+mn-lt"/>
                          <a:ea typeface="+mn-ea"/>
                          <a:cs typeface="+mn-cs"/>
                        </a:rPr>
                        <a:t>(</a:t>
                      </a:r>
                      <a:r>
                        <a:rPr kumimoji="0" lang="en-US" sz="2400" kern="1200" dirty="0" err="1" smtClean="0">
                          <a:solidFill>
                            <a:schemeClr val="tx1"/>
                          </a:solidFill>
                          <a:latin typeface="+mn-lt"/>
                          <a:ea typeface="+mn-ea"/>
                          <a:cs typeface="+mn-cs"/>
                        </a:rPr>
                        <a:t>aq</a:t>
                      </a:r>
                      <a:r>
                        <a:rPr kumimoji="0" lang="en-US" sz="2400" kern="1200" dirty="0" smtClean="0">
                          <a:solidFill>
                            <a:schemeClr val="tx1"/>
                          </a:solidFill>
                          <a:latin typeface="+mn-lt"/>
                          <a:ea typeface="+mn-ea"/>
                          <a:cs typeface="+mn-cs"/>
                        </a:rPr>
                        <a:t>)] = 3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[M</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(aq)]</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then  </a:t>
                      </a:r>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[M</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(aq)]  </a:t>
                      </a:r>
                      <a:r>
                        <a:rPr kumimoji="0" lang="en-US" sz="2400" kern="1200" dirty="0" err="1" smtClean="0">
                          <a:solidFill>
                            <a:schemeClr val="tx1"/>
                          </a:solidFill>
                          <a:latin typeface="+mn-lt"/>
                          <a:ea typeface="+mn-ea"/>
                          <a:cs typeface="+mn-cs"/>
                        </a:rPr>
                        <a:t>x</a:t>
                      </a:r>
                      <a:r>
                        <a:rPr kumimoji="0" lang="en-US" sz="2400" kern="1200" dirty="0" smtClean="0">
                          <a:solidFill>
                            <a:schemeClr val="tx1"/>
                          </a:solidFill>
                          <a:latin typeface="+mn-lt"/>
                          <a:ea typeface="+mn-ea"/>
                          <a:cs typeface="+mn-cs"/>
                        </a:rPr>
                        <a:t>  3 [M</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3</a:t>
                      </a:r>
                      <a:endParaRPr kumimoji="0" lang="en-GB" sz="2400" kern="1200" dirty="0" smtClean="0">
                        <a:solidFill>
                          <a:schemeClr val="tx1"/>
                        </a:solidFill>
                        <a:latin typeface="+mn-lt"/>
                        <a:ea typeface="+mn-ea"/>
                        <a:cs typeface="+mn-cs"/>
                      </a:endParaRPr>
                    </a:p>
                    <a:p>
                      <a:r>
                        <a:rPr kumimoji="0" lang="en-US" sz="2400" kern="1200" baseline="30000" dirty="0" smtClean="0">
                          <a:solidFill>
                            <a:schemeClr val="tx1"/>
                          </a:solidFill>
                          <a:latin typeface="+mn-lt"/>
                          <a:ea typeface="+mn-ea"/>
                          <a:cs typeface="+mn-cs"/>
                        </a:rPr>
                        <a:t> </a:t>
                      </a:r>
                      <a:endParaRPr kumimoji="0" lang="en-GB"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and </a:t>
                      </a:r>
                      <a:r>
                        <a:rPr kumimoji="0" lang="en-US" sz="2400" kern="1200" dirty="0" err="1" smtClean="0">
                          <a:solidFill>
                            <a:schemeClr val="tx1"/>
                          </a:solidFill>
                          <a:latin typeface="+mn-lt"/>
                          <a:ea typeface="+mn-ea"/>
                          <a:cs typeface="+mn-cs"/>
                        </a:rPr>
                        <a:t>K</a:t>
                      </a:r>
                      <a:r>
                        <a:rPr kumimoji="0" lang="en-US" sz="2400" kern="1200" baseline="-25000" dirty="0" err="1" smtClean="0">
                          <a:solidFill>
                            <a:schemeClr val="tx1"/>
                          </a:solidFill>
                          <a:latin typeface="+mn-lt"/>
                          <a:ea typeface="+mn-ea"/>
                          <a:cs typeface="+mn-cs"/>
                        </a:rPr>
                        <a:t>sp</a:t>
                      </a:r>
                      <a:r>
                        <a:rPr kumimoji="0" lang="en-US" sz="2400" kern="1200" dirty="0" smtClean="0">
                          <a:solidFill>
                            <a:schemeClr val="tx1"/>
                          </a:solidFill>
                          <a:latin typeface="+mn-lt"/>
                          <a:ea typeface="+mn-ea"/>
                          <a:cs typeface="+mn-cs"/>
                        </a:rPr>
                        <a:t> = 27 [M</a:t>
                      </a:r>
                      <a:r>
                        <a:rPr kumimoji="0" lang="en-US" sz="2400" kern="1200" baseline="30000" dirty="0" smtClean="0">
                          <a:solidFill>
                            <a:schemeClr val="tx1"/>
                          </a:solidFill>
                          <a:latin typeface="+mn-lt"/>
                          <a:ea typeface="+mn-ea"/>
                          <a:cs typeface="+mn-cs"/>
                        </a:rPr>
                        <a:t>3+</a:t>
                      </a:r>
                      <a:r>
                        <a:rPr kumimoji="0" lang="en-US" sz="2400" kern="1200" dirty="0" smtClean="0">
                          <a:solidFill>
                            <a:schemeClr val="tx1"/>
                          </a:solidFill>
                          <a:latin typeface="+mn-lt"/>
                          <a:ea typeface="+mn-ea"/>
                          <a:cs typeface="+mn-cs"/>
                        </a:rPr>
                        <a:t>(aq)]</a:t>
                      </a:r>
                      <a:r>
                        <a:rPr kumimoji="0" lang="en-US" sz="2400" kern="1200" baseline="30000" dirty="0" smtClean="0">
                          <a:solidFill>
                            <a:schemeClr val="tx1"/>
                          </a:solidFill>
                          <a:latin typeface="+mn-lt"/>
                          <a:ea typeface="+mn-ea"/>
                          <a:cs typeface="+mn-cs"/>
                        </a:rPr>
                        <a:t>4  </a:t>
                      </a:r>
                      <a:r>
                        <a:rPr kumimoji="0" lang="en-US" sz="2400" kern="1200" dirty="0" smtClean="0">
                          <a:solidFill>
                            <a:schemeClr val="tx1"/>
                          </a:solidFill>
                          <a:latin typeface="+mn-lt"/>
                          <a:ea typeface="+mn-ea"/>
                          <a:cs typeface="+mn-cs"/>
                        </a:rPr>
                        <a:t> </a:t>
                      </a:r>
                    </a:p>
                    <a:p>
                      <a:endParaRPr kumimoji="0" lang="en-US" sz="2400" kern="1200" dirty="0" smtClean="0">
                        <a:solidFill>
                          <a:schemeClr val="tx1"/>
                        </a:solidFill>
                        <a:latin typeface="+mn-lt"/>
                        <a:ea typeface="+mn-ea"/>
                        <a:cs typeface="+mn-cs"/>
                      </a:endParaRPr>
                    </a:p>
                    <a:p>
                      <a:r>
                        <a:rPr kumimoji="0" lang="en-US" sz="2400" kern="1200" dirty="0" smtClean="0">
                          <a:solidFill>
                            <a:schemeClr val="tx1"/>
                          </a:solidFill>
                          <a:latin typeface="+mn-lt"/>
                          <a:ea typeface="+mn-ea"/>
                          <a:cs typeface="+mn-cs"/>
                        </a:rPr>
                        <a:t>and   </a:t>
                      </a:r>
                      <a:r>
                        <a:rPr kumimoji="0" lang="en-US" sz="2400" b="1" kern="1200" dirty="0" smtClean="0">
                          <a:solidFill>
                            <a:schemeClr val="tx1"/>
                          </a:solidFill>
                          <a:latin typeface="+mn-lt"/>
                          <a:ea typeface="+mn-ea"/>
                          <a:cs typeface="+mn-cs"/>
                        </a:rPr>
                        <a:t>[M</a:t>
                      </a:r>
                      <a:r>
                        <a:rPr kumimoji="0" lang="en-US" sz="2400" b="1" kern="1200" baseline="30000" dirty="0" smtClean="0">
                          <a:solidFill>
                            <a:schemeClr val="tx1"/>
                          </a:solidFill>
                          <a:latin typeface="+mn-lt"/>
                          <a:ea typeface="+mn-ea"/>
                          <a:cs typeface="+mn-cs"/>
                        </a:rPr>
                        <a:t>3+</a:t>
                      </a:r>
                      <a:r>
                        <a:rPr kumimoji="0" lang="en-US" sz="2400" b="1" kern="1200" dirty="0" smtClean="0">
                          <a:solidFill>
                            <a:schemeClr val="tx1"/>
                          </a:solidFill>
                          <a:latin typeface="+mn-lt"/>
                          <a:ea typeface="+mn-ea"/>
                          <a:cs typeface="+mn-cs"/>
                        </a:rPr>
                        <a:t>(aq)]  = (K</a:t>
                      </a:r>
                      <a:r>
                        <a:rPr kumimoji="0" lang="en-US" sz="2400" b="1" kern="1200" baseline="-25000" dirty="0" smtClean="0">
                          <a:solidFill>
                            <a:schemeClr val="tx1"/>
                          </a:solidFill>
                          <a:latin typeface="+mn-lt"/>
                          <a:ea typeface="+mn-ea"/>
                          <a:cs typeface="+mn-cs"/>
                        </a:rPr>
                        <a:t>sp</a:t>
                      </a:r>
                      <a:r>
                        <a:rPr kumimoji="0" lang="en-US" sz="2400" b="1" kern="1200" dirty="0" smtClean="0">
                          <a:solidFill>
                            <a:schemeClr val="tx1"/>
                          </a:solidFill>
                          <a:latin typeface="+mn-lt"/>
                          <a:ea typeface="+mn-ea"/>
                          <a:cs typeface="+mn-cs"/>
                        </a:rPr>
                        <a:t>/27)</a:t>
                      </a:r>
                      <a:r>
                        <a:rPr kumimoji="0" lang="en-US" sz="2400" b="1" kern="1200" baseline="30000" dirty="0" smtClean="0">
                          <a:solidFill>
                            <a:schemeClr val="tx1"/>
                          </a:solidFill>
                          <a:latin typeface="+mn-lt"/>
                          <a:ea typeface="+mn-ea"/>
                          <a:cs typeface="+mn-cs"/>
                        </a:rPr>
                        <a:t>1/4</a:t>
                      </a:r>
                    </a:p>
                    <a:p>
                      <a:r>
                        <a:rPr lang="en-GB" sz="2400" dirty="0" smtClean="0"/>
                        <a:t> </a:t>
                      </a:r>
                      <a:endParaRPr lang="en-US" sz="24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876</TotalTime>
  <Words>2182</Words>
  <Application>Microsoft Macintosh PowerPoint</Application>
  <PresentationFormat>On-screen Show (4:3)</PresentationFormat>
  <Paragraphs>222</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Oriel</vt:lpstr>
      <vt:lpstr>Environmental chemistry</vt:lpstr>
      <vt:lpstr>Water and soil</vt:lpstr>
      <vt:lpstr>Chemical precipitation </vt:lpstr>
      <vt:lpstr>Chemical precipitation: how much?</vt:lpstr>
      <vt:lpstr>Solubility product</vt:lpstr>
      <vt:lpstr>Solubility product expression calculations </vt:lpstr>
      <vt:lpstr>Solubility product expression calculations </vt:lpstr>
      <vt:lpstr>Solubility product expression calculations</vt:lpstr>
      <vt:lpstr>Solubility product expression calculations</vt:lpstr>
      <vt:lpstr>Solubility product expression calculations</vt:lpstr>
      <vt:lpstr>Common ion effect</vt:lpstr>
      <vt:lpstr>Common ion effect</vt:lpstr>
      <vt:lpstr>Common ion effect</vt:lpstr>
      <vt:lpstr>Cation exchange capacity - CEC (1)</vt:lpstr>
      <vt:lpstr>Cec (2)</vt:lpstr>
      <vt:lpstr>Cec (3)</vt:lpstr>
      <vt:lpstr>CEC</vt:lpstr>
      <vt:lpstr>Cec (4) – negative charge on clay</vt:lpstr>
      <vt:lpstr>CEC</vt:lpstr>
      <vt:lpstr>Cec (5) - humus</vt:lpstr>
      <vt:lpstr>Effect of pH on CEC </vt:lpstr>
      <vt:lpstr>Effect of pH on availability (1)</vt:lpstr>
      <vt:lpstr>pH and availability</vt:lpstr>
      <vt:lpstr>Ph and availability</vt:lpstr>
      <vt:lpstr>Chemical functions of SOM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chemistry</dc:title>
  <dc:creator>Client Admin</dc:creator>
  <cp:lastModifiedBy>Nico Van De Casteele</cp:lastModifiedBy>
  <cp:revision>49</cp:revision>
  <cp:lastPrinted>2013-03-12T23:24:34Z</cp:lastPrinted>
  <dcterms:created xsi:type="dcterms:W3CDTF">2013-03-13T01:00:10Z</dcterms:created>
  <dcterms:modified xsi:type="dcterms:W3CDTF">2014-03-12T06:40:44Z</dcterms:modified>
</cp:coreProperties>
</file>